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7_71D2D7D6.xml" ContentType="application/vnd.ms-powerpoint.comments+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0D_BD8AFE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85" r:id="rId8"/>
    <p:sldId id="284" r:id="rId9"/>
    <p:sldId id="287" r:id="rId10"/>
    <p:sldId id="288" r:id="rId11"/>
    <p:sldId id="279" r:id="rId12"/>
    <p:sldId id="281" r:id="rId13"/>
    <p:sldId id="289" r:id="rId14"/>
    <p:sldId id="269" r:id="rId15"/>
    <p:sldId id="290" r:id="rId16"/>
    <p:sldId id="291" r:id="rId17"/>
    <p:sldId id="292" r:id="rId18"/>
    <p:sldId id="293" r:id="rId19"/>
    <p:sldId id="294" r:id="rId20"/>
    <p:sldId id="295" r:id="rId21"/>
    <p:sldId id="296" r:id="rId22"/>
    <p:sldId id="297" r:id="rId23"/>
    <p:sldId id="298"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B38BD-83F7-A80B-DDC8-6D500B32FD0A}" name="Sanne Schou Pedersen" initials="SSP" userId="S::sanne@tourcompass.com::633a5b41-0d5d-4108-b0c9-9282d61673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F6700"/>
    <a:srgbClr val="766972"/>
    <a:srgbClr val="FAF3E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110" autoAdjust="0"/>
  </p:normalViewPr>
  <p:slideViewPr>
    <p:cSldViewPr snapToGrid="0">
      <p:cViewPr varScale="1">
        <p:scale>
          <a:sx n="119" d="100"/>
          <a:sy n="119" d="100"/>
        </p:scale>
        <p:origin x="96" y="34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omments/modernComment_10D_BD8AFE52.xml><?xml version="1.0" encoding="utf-8"?>
<p188:cmLst xmlns:a="http://schemas.openxmlformats.org/drawingml/2006/main" xmlns:r="http://schemas.openxmlformats.org/officeDocument/2006/relationships" xmlns:p188="http://schemas.microsoft.com/office/powerpoint/2018/8/main">
  <p188:cm id="{C2EEF6F4-A12E-4113-97CB-E040797D8E2E}" authorId="{5F6B38BD-83F7-A80B-DDC8-6D500B32FD0A}" status="resolved" created="2024-02-08T12:54:10.513"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0" len="110">
        <ac:context len="818" hash="819346966"/>
      </ac:txMk>
    </ac:txMkLst>
    <p188:txBody>
      <a:bodyPr/>
      <a:lstStyle/>
      <a:p>
        <a:r>
          <a:rPr lang="da-DK"/>
          <a:t>Indså han og ikke man evt?</a:t>
        </a:r>
      </a:p>
    </p188:txBody>
  </p188:cm>
  <p188:cm id="{02743A90-84C0-4657-9E64-2F4DEA14A225}" authorId="{5F6B38BD-83F7-A80B-DDC8-6D500B32FD0A}" status="resolved" created="2024-02-08T12:54:51.638"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807" len="10">
        <ac:context len="818" hash="819346966"/>
      </ac:txMk>
    </ac:txMkLst>
    <p188:txBody>
      <a:bodyPr/>
      <a:lstStyle/>
      <a:p>
        <a:r>
          <a:rPr lang="da-DK"/>
          <a:t>Fint skrevet. Måske nedton brugen af "man" lidt</a:t>
        </a:r>
      </a:p>
    </p188:txBody>
  </p188:cm>
</p188:cmLst>
</file>

<file path=ppt/comments/modernComment_117_71D2D7D6.xml><?xml version="1.0" encoding="utf-8"?>
<p188:cmLst xmlns:a="http://schemas.openxmlformats.org/drawingml/2006/main" xmlns:r="http://schemas.openxmlformats.org/officeDocument/2006/relationships" xmlns:p188="http://schemas.microsoft.com/office/powerpoint/2018/8/main">
  <p188:cm id="{6DBF7CA7-4511-47D8-903F-1B29BE7CCDC0}" authorId="{5F6B38BD-83F7-A80B-DDC8-6D500B32FD0A}" status="resolved" created="2024-02-08T12:44:57.204" complete="100000">
    <ac:deMkLst xmlns:ac="http://schemas.microsoft.com/office/drawing/2013/main/command">
      <pc:docMk xmlns:pc="http://schemas.microsoft.com/office/powerpoint/2013/main/command"/>
      <pc:sldMk xmlns:pc="http://schemas.microsoft.com/office/powerpoint/2013/main/command" cId="1909643222" sldId="279"/>
      <ac:spMk id="5" creationId="{C1EBDDC7-5B89-2A2F-7BA2-59D42017BB58}"/>
    </ac:deMkLst>
    <p188:txBody>
      <a:bodyPr/>
      <a:lstStyle/>
      <a:p>
        <a:r>
          <a:rPr lang="da-DK"/>
          <a:t>Vi har præsenteret den absolutte udledning for scope 1 og 2 samt for scope 1, 2 og 3 sammen med relative nøgletal, som afspejler antallet af kunder vi har haft i 2019, 2022 og 2023.
 Fra 2019 til 2023 har vi set et fald på 27% i den absolutte udledning for scope 1 og 2, mens udledningen per kunde inden for disse scopes er steget med 9%. Dette fald skyldes hovedsageligt omskiftningen til grøn strøm på vores kontorer.
I samme periode er den absolutte udledning for scope 1, 2 og 3 faldet med 23%, men udledningen per kunde for alle tre scopes er steget med 13%, hvilket delvist kan forklares med introduktionen af Australien som ny destination.
Som et resultat heraf vil de første CO2e-reduktioner frem mod 2030 blive opnået gennem øget energieffektivisering på vores egne kontorer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7766A-F6F3-47CD-9D1A-9C91DF7F6CF2}" type="datetimeFigureOut">
              <a:rPr lang="da-DK" smtClean="0"/>
              <a:t>08-04-2024</a:t>
            </a:fld>
            <a:endParaRPr lang="nl-NL"/>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40955-094D-4EAB-885E-A03A62113DC0}" type="slidenum">
              <a:rPr lang="da-DK" smtClean="0"/>
              <a:t>‹nr.›</a:t>
            </a:fld>
            <a:endParaRPr lang="nl-NL"/>
          </a:p>
        </p:txBody>
      </p:sp>
    </p:spTree>
    <p:extLst>
      <p:ext uri="{BB962C8B-B14F-4D97-AF65-F5344CB8AC3E}">
        <p14:creationId xmlns:p14="http://schemas.microsoft.com/office/powerpoint/2010/main" val="151753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4</a:t>
            </a:fld>
            <a:endParaRPr lang="nl-NL"/>
          </a:p>
        </p:txBody>
      </p:sp>
    </p:spTree>
    <p:extLst>
      <p:ext uri="{BB962C8B-B14F-4D97-AF65-F5344CB8AC3E}">
        <p14:creationId xmlns:p14="http://schemas.microsoft.com/office/powerpoint/2010/main" val="230437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20</a:t>
            </a:fld>
            <a:endParaRPr lang="nl-NL"/>
          </a:p>
        </p:txBody>
      </p:sp>
    </p:spTree>
    <p:extLst>
      <p:ext uri="{BB962C8B-B14F-4D97-AF65-F5344CB8AC3E}">
        <p14:creationId xmlns:p14="http://schemas.microsoft.com/office/powerpoint/2010/main" val="316595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5</a:t>
            </a:fld>
            <a:endParaRPr lang="nl-NL"/>
          </a:p>
        </p:txBody>
      </p:sp>
    </p:spTree>
    <p:extLst>
      <p:ext uri="{BB962C8B-B14F-4D97-AF65-F5344CB8AC3E}">
        <p14:creationId xmlns:p14="http://schemas.microsoft.com/office/powerpoint/2010/main" val="12541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6</a:t>
            </a:fld>
            <a:endParaRPr lang="nl-NL"/>
          </a:p>
        </p:txBody>
      </p:sp>
    </p:spTree>
    <p:extLst>
      <p:ext uri="{BB962C8B-B14F-4D97-AF65-F5344CB8AC3E}">
        <p14:creationId xmlns:p14="http://schemas.microsoft.com/office/powerpoint/2010/main" val="35221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7</a:t>
            </a:fld>
            <a:endParaRPr lang="nl-NL"/>
          </a:p>
        </p:txBody>
      </p:sp>
    </p:spTree>
    <p:extLst>
      <p:ext uri="{BB962C8B-B14F-4D97-AF65-F5344CB8AC3E}">
        <p14:creationId xmlns:p14="http://schemas.microsoft.com/office/powerpoint/2010/main" val="241530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10</a:t>
            </a:fld>
            <a:endParaRPr lang="nl-NL"/>
          </a:p>
        </p:txBody>
      </p:sp>
    </p:spTree>
    <p:extLst>
      <p:ext uri="{BB962C8B-B14F-4D97-AF65-F5344CB8AC3E}">
        <p14:creationId xmlns:p14="http://schemas.microsoft.com/office/powerpoint/2010/main" val="99864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12</a:t>
            </a:fld>
            <a:endParaRPr lang="nl-NL"/>
          </a:p>
        </p:txBody>
      </p:sp>
    </p:spTree>
    <p:extLst>
      <p:ext uri="{BB962C8B-B14F-4D97-AF65-F5344CB8AC3E}">
        <p14:creationId xmlns:p14="http://schemas.microsoft.com/office/powerpoint/2010/main" val="242548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16</a:t>
            </a:fld>
            <a:endParaRPr lang="nl-NL"/>
          </a:p>
        </p:txBody>
      </p:sp>
    </p:spTree>
    <p:extLst>
      <p:ext uri="{BB962C8B-B14F-4D97-AF65-F5344CB8AC3E}">
        <p14:creationId xmlns:p14="http://schemas.microsoft.com/office/powerpoint/2010/main" val="5593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18</a:t>
            </a:fld>
            <a:endParaRPr lang="nl-NL"/>
          </a:p>
        </p:txBody>
      </p:sp>
    </p:spTree>
    <p:extLst>
      <p:ext uri="{BB962C8B-B14F-4D97-AF65-F5344CB8AC3E}">
        <p14:creationId xmlns:p14="http://schemas.microsoft.com/office/powerpoint/2010/main" val="326239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19</a:t>
            </a:fld>
            <a:endParaRPr lang="nl-NL"/>
          </a:p>
        </p:txBody>
      </p:sp>
    </p:spTree>
    <p:extLst>
      <p:ext uri="{BB962C8B-B14F-4D97-AF65-F5344CB8AC3E}">
        <p14:creationId xmlns:p14="http://schemas.microsoft.com/office/powerpoint/2010/main" val="21094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056CF-64A6-0CB4-CAC5-09CD864C5B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7E2877-CAC0-4094-F5E7-B81421405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7AB68F-1F6C-95F2-874A-42718DB6D7F4}"/>
              </a:ext>
            </a:extLst>
          </p:cNvPr>
          <p:cNvSpPr>
            <a:spLocks noGrp="1"/>
          </p:cNvSpPr>
          <p:nvPr>
            <p:ph type="dt" sz="half" idx="10"/>
          </p:nvPr>
        </p:nvSpPr>
        <p:spPr/>
        <p:txBody>
          <a:bodyPr/>
          <a:lstStyle/>
          <a:p>
            <a:fld id="{A9B8DA3C-EE61-47FE-959C-90BE8EEB59A4}" type="datetime1">
              <a:rPr lang="da-DK" smtClean="0"/>
              <a:t>08-04-2024</a:t>
            </a:fld>
            <a:endParaRPr lang="da-DK"/>
          </a:p>
        </p:txBody>
      </p:sp>
      <p:sp>
        <p:nvSpPr>
          <p:cNvPr id="5" name="Pladsholder til sidefod 4">
            <a:extLst>
              <a:ext uri="{FF2B5EF4-FFF2-40B4-BE49-F238E27FC236}">
                <a16:creationId xmlns:a16="http://schemas.microsoft.com/office/drawing/2014/main" id="{41472C00-CDE9-7B4C-D72F-EB6B994C7A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12D9B-7B86-7179-1DCB-0E32DCB79F98}"/>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3407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5707-3F91-4437-E87B-A274BA5D2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56498D-3579-DF7E-FEE5-48DC08C3F9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57D43-348E-0C46-5470-3A1E19D6AD67}"/>
              </a:ext>
            </a:extLst>
          </p:cNvPr>
          <p:cNvSpPr>
            <a:spLocks noGrp="1"/>
          </p:cNvSpPr>
          <p:nvPr>
            <p:ph type="dt" sz="half" idx="10"/>
          </p:nvPr>
        </p:nvSpPr>
        <p:spPr/>
        <p:txBody>
          <a:bodyPr/>
          <a:lstStyle/>
          <a:p>
            <a:fld id="{FD0A088E-406F-4DFD-8255-1A88F9D3EFD4}" type="datetime1">
              <a:rPr lang="da-DK" smtClean="0"/>
              <a:t>08-04-2024</a:t>
            </a:fld>
            <a:endParaRPr lang="da-DK"/>
          </a:p>
        </p:txBody>
      </p:sp>
      <p:sp>
        <p:nvSpPr>
          <p:cNvPr id="5" name="Pladsholder til sidefod 4">
            <a:extLst>
              <a:ext uri="{FF2B5EF4-FFF2-40B4-BE49-F238E27FC236}">
                <a16:creationId xmlns:a16="http://schemas.microsoft.com/office/drawing/2014/main" id="{25D753C7-6C07-04A7-53C7-20EA6C5F0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E36321-959A-131F-8958-5B8FF02BAFF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7322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918C51-319F-DE53-7AA1-2D446386A1F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7BA798C-ECB7-1E20-EE83-41B1A8D113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80334-BC82-7804-DB70-0A9730A6D709}"/>
              </a:ext>
            </a:extLst>
          </p:cNvPr>
          <p:cNvSpPr>
            <a:spLocks noGrp="1"/>
          </p:cNvSpPr>
          <p:nvPr>
            <p:ph type="dt" sz="half" idx="10"/>
          </p:nvPr>
        </p:nvSpPr>
        <p:spPr/>
        <p:txBody>
          <a:bodyPr/>
          <a:lstStyle/>
          <a:p>
            <a:fld id="{3BE2672F-CA37-4378-98D5-7F60B8DD7D16}" type="datetime1">
              <a:rPr lang="da-DK" smtClean="0"/>
              <a:t>08-04-2024</a:t>
            </a:fld>
            <a:endParaRPr lang="da-DK"/>
          </a:p>
        </p:txBody>
      </p:sp>
      <p:sp>
        <p:nvSpPr>
          <p:cNvPr id="5" name="Pladsholder til sidefod 4">
            <a:extLst>
              <a:ext uri="{FF2B5EF4-FFF2-40B4-BE49-F238E27FC236}">
                <a16:creationId xmlns:a16="http://schemas.microsoft.com/office/drawing/2014/main" id="{E6F2476C-3A50-2342-0AD9-7AF1D63879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46E62E-13F1-4309-C201-F2FE19EB36B5}"/>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02938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6791-7A9F-A926-BC8C-55B453A64D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F1451A-6BFF-02C2-980E-BCB3C81B8CB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976D36F-8EF3-4E48-47F2-BB26CD9B5CA3}"/>
              </a:ext>
            </a:extLst>
          </p:cNvPr>
          <p:cNvSpPr>
            <a:spLocks noGrp="1"/>
          </p:cNvSpPr>
          <p:nvPr>
            <p:ph type="dt" sz="half" idx="10"/>
          </p:nvPr>
        </p:nvSpPr>
        <p:spPr/>
        <p:txBody>
          <a:bodyPr/>
          <a:lstStyle/>
          <a:p>
            <a:fld id="{92A516FB-9D68-47B8-BEB7-34453786323D}" type="datetime1">
              <a:rPr lang="da-DK" smtClean="0"/>
              <a:t>08-04-2024</a:t>
            </a:fld>
            <a:endParaRPr lang="da-DK"/>
          </a:p>
        </p:txBody>
      </p:sp>
      <p:sp>
        <p:nvSpPr>
          <p:cNvPr id="5" name="Pladsholder til sidefod 4">
            <a:extLst>
              <a:ext uri="{FF2B5EF4-FFF2-40B4-BE49-F238E27FC236}">
                <a16:creationId xmlns:a16="http://schemas.microsoft.com/office/drawing/2014/main" id="{53C2030A-E4AA-28A6-4583-E9E549CD27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EBD9B1-B92D-7DB0-DA7E-A95F15F23A1B}"/>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85214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394DA-95D0-15BB-F82C-B6918E08C1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D1E50E1-3E27-72E7-7DC3-5D4BE23CE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93C0CB4-8A23-7561-80E0-9C0D193194DB}"/>
              </a:ext>
            </a:extLst>
          </p:cNvPr>
          <p:cNvSpPr>
            <a:spLocks noGrp="1"/>
          </p:cNvSpPr>
          <p:nvPr>
            <p:ph type="dt" sz="half" idx="10"/>
          </p:nvPr>
        </p:nvSpPr>
        <p:spPr/>
        <p:txBody>
          <a:bodyPr/>
          <a:lstStyle/>
          <a:p>
            <a:fld id="{2838B869-5F17-4FCD-B23F-08111E6F054F}" type="datetime1">
              <a:rPr lang="da-DK" smtClean="0"/>
              <a:t>08-04-2024</a:t>
            </a:fld>
            <a:endParaRPr lang="da-DK"/>
          </a:p>
        </p:txBody>
      </p:sp>
      <p:sp>
        <p:nvSpPr>
          <p:cNvPr id="5" name="Pladsholder til sidefod 4">
            <a:extLst>
              <a:ext uri="{FF2B5EF4-FFF2-40B4-BE49-F238E27FC236}">
                <a16:creationId xmlns:a16="http://schemas.microsoft.com/office/drawing/2014/main" id="{A0E9D3BC-7E2A-76EA-6CB2-CFC30694867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86746C-AE68-EB5B-85F9-5779B41265A0}"/>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43815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06F5-3065-813D-B575-C5FD49F3A1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2FD75F0-F987-6E4F-2D1F-C24AF3390DA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CB064-9710-8584-C80A-29CE9428762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D7E0D3B-57F3-C9CD-BF41-19984674A591}"/>
              </a:ext>
            </a:extLst>
          </p:cNvPr>
          <p:cNvSpPr>
            <a:spLocks noGrp="1"/>
          </p:cNvSpPr>
          <p:nvPr>
            <p:ph type="dt" sz="half" idx="10"/>
          </p:nvPr>
        </p:nvSpPr>
        <p:spPr/>
        <p:txBody>
          <a:bodyPr/>
          <a:lstStyle/>
          <a:p>
            <a:fld id="{9F7AC4CB-3082-43C4-90B3-8774106CD282}" type="datetime1">
              <a:rPr lang="da-DK" smtClean="0"/>
              <a:t>08-04-2024</a:t>
            </a:fld>
            <a:endParaRPr lang="da-DK"/>
          </a:p>
        </p:txBody>
      </p:sp>
      <p:sp>
        <p:nvSpPr>
          <p:cNvPr id="6" name="Pladsholder til sidefod 5">
            <a:extLst>
              <a:ext uri="{FF2B5EF4-FFF2-40B4-BE49-F238E27FC236}">
                <a16:creationId xmlns:a16="http://schemas.microsoft.com/office/drawing/2014/main" id="{5C4BB5D7-707C-2DB0-4008-D732D00987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1C6BD53-9357-18F1-30C2-7151A010137D}"/>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73308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3FD7-480C-AB84-E8E5-92C9DDB3372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6D142F-2937-E118-207F-AFECA45D3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C23179F-3CFB-3EDC-EAA6-7E8E522E6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6F141F4-594C-F9BF-ABC4-C0F5FF17B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D49F5CC-0895-B7BF-590A-2C039F952A3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2A797F7-A59B-90C9-0A72-1BFD805996D7}"/>
              </a:ext>
            </a:extLst>
          </p:cNvPr>
          <p:cNvSpPr>
            <a:spLocks noGrp="1"/>
          </p:cNvSpPr>
          <p:nvPr>
            <p:ph type="dt" sz="half" idx="10"/>
          </p:nvPr>
        </p:nvSpPr>
        <p:spPr/>
        <p:txBody>
          <a:bodyPr/>
          <a:lstStyle/>
          <a:p>
            <a:fld id="{C3BF3397-2917-414C-966F-2C1EF463555A}" type="datetime1">
              <a:rPr lang="da-DK" smtClean="0"/>
              <a:t>08-04-2024</a:t>
            </a:fld>
            <a:endParaRPr lang="da-DK"/>
          </a:p>
        </p:txBody>
      </p:sp>
      <p:sp>
        <p:nvSpPr>
          <p:cNvPr id="8" name="Pladsholder til sidefod 7">
            <a:extLst>
              <a:ext uri="{FF2B5EF4-FFF2-40B4-BE49-F238E27FC236}">
                <a16:creationId xmlns:a16="http://schemas.microsoft.com/office/drawing/2014/main" id="{C5383223-0F2B-7C57-3C2A-C4D9E8FA76D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821B51B-F4B5-378F-2C8E-41041918353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40964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854BD-7D55-A72D-8070-FC2ED572DBC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8200E54-111C-1B44-155D-F5907D00AF9B}"/>
              </a:ext>
            </a:extLst>
          </p:cNvPr>
          <p:cNvSpPr>
            <a:spLocks noGrp="1"/>
          </p:cNvSpPr>
          <p:nvPr>
            <p:ph type="dt" sz="half" idx="10"/>
          </p:nvPr>
        </p:nvSpPr>
        <p:spPr/>
        <p:txBody>
          <a:bodyPr/>
          <a:lstStyle/>
          <a:p>
            <a:fld id="{52A3528D-CD32-4311-BED6-564D7990CB5A}" type="datetime1">
              <a:rPr lang="da-DK" smtClean="0"/>
              <a:t>08-04-2024</a:t>
            </a:fld>
            <a:endParaRPr lang="da-DK"/>
          </a:p>
        </p:txBody>
      </p:sp>
      <p:sp>
        <p:nvSpPr>
          <p:cNvPr id="4" name="Pladsholder til sidefod 3">
            <a:extLst>
              <a:ext uri="{FF2B5EF4-FFF2-40B4-BE49-F238E27FC236}">
                <a16:creationId xmlns:a16="http://schemas.microsoft.com/office/drawing/2014/main" id="{9CAA3BAA-B00E-CCBB-EA68-7ED98A4138D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254342D-C2ED-C5F6-98A4-A81C5939C457}"/>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14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5199FB-D815-AABD-2556-40226A008B36}"/>
              </a:ext>
            </a:extLst>
          </p:cNvPr>
          <p:cNvSpPr>
            <a:spLocks noGrp="1"/>
          </p:cNvSpPr>
          <p:nvPr>
            <p:ph type="dt" sz="half" idx="10"/>
          </p:nvPr>
        </p:nvSpPr>
        <p:spPr/>
        <p:txBody>
          <a:bodyPr/>
          <a:lstStyle/>
          <a:p>
            <a:fld id="{F6456759-5324-4C6E-A7B5-E583BA5FC547}" type="datetime1">
              <a:rPr lang="da-DK" smtClean="0"/>
              <a:t>08-04-2024</a:t>
            </a:fld>
            <a:endParaRPr lang="da-DK"/>
          </a:p>
        </p:txBody>
      </p:sp>
      <p:sp>
        <p:nvSpPr>
          <p:cNvPr id="3" name="Pladsholder til sidefod 2">
            <a:extLst>
              <a:ext uri="{FF2B5EF4-FFF2-40B4-BE49-F238E27FC236}">
                <a16:creationId xmlns:a16="http://schemas.microsoft.com/office/drawing/2014/main" id="{14EFC8C3-2FC0-E8A0-9201-CE50120334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FBD2CD-9E5C-BDAE-8EEA-EA47B0C9B024}"/>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2121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DB5A-EF9E-5839-2308-53F08EB89EF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4203055-8823-8786-3C72-9BF48EFEC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9111A8F-6917-F721-4DB6-EA25110FD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9CB84A8-6C91-015E-5246-6F50E8F45927}"/>
              </a:ext>
            </a:extLst>
          </p:cNvPr>
          <p:cNvSpPr>
            <a:spLocks noGrp="1"/>
          </p:cNvSpPr>
          <p:nvPr>
            <p:ph type="dt" sz="half" idx="10"/>
          </p:nvPr>
        </p:nvSpPr>
        <p:spPr/>
        <p:txBody>
          <a:bodyPr/>
          <a:lstStyle/>
          <a:p>
            <a:fld id="{5A415757-3573-463C-9215-BFE7BAA0D271}" type="datetime1">
              <a:rPr lang="da-DK" smtClean="0"/>
              <a:t>08-04-2024</a:t>
            </a:fld>
            <a:endParaRPr lang="da-DK"/>
          </a:p>
        </p:txBody>
      </p:sp>
      <p:sp>
        <p:nvSpPr>
          <p:cNvPr id="6" name="Pladsholder til sidefod 5">
            <a:extLst>
              <a:ext uri="{FF2B5EF4-FFF2-40B4-BE49-F238E27FC236}">
                <a16:creationId xmlns:a16="http://schemas.microsoft.com/office/drawing/2014/main" id="{B9DA2791-2A47-CF15-871C-263CF05D60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840E8-1006-3F0A-7F3B-4297307079C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926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932-FB4A-4D9B-4ABC-089BCED1320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C00E030-6340-DA0F-2963-ACF918151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6CB910A-4642-F5F5-4E11-0FDF9B577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24A634-20A6-B330-C0D0-833284318510}"/>
              </a:ext>
            </a:extLst>
          </p:cNvPr>
          <p:cNvSpPr>
            <a:spLocks noGrp="1"/>
          </p:cNvSpPr>
          <p:nvPr>
            <p:ph type="dt" sz="half" idx="10"/>
          </p:nvPr>
        </p:nvSpPr>
        <p:spPr/>
        <p:txBody>
          <a:bodyPr/>
          <a:lstStyle/>
          <a:p>
            <a:fld id="{398C2E70-BA86-4543-B364-976FA5F9DBB7}" type="datetime1">
              <a:rPr lang="da-DK" smtClean="0"/>
              <a:t>08-04-2024</a:t>
            </a:fld>
            <a:endParaRPr lang="da-DK"/>
          </a:p>
        </p:txBody>
      </p:sp>
      <p:sp>
        <p:nvSpPr>
          <p:cNvPr id="6" name="Pladsholder til sidefod 5">
            <a:extLst>
              <a:ext uri="{FF2B5EF4-FFF2-40B4-BE49-F238E27FC236}">
                <a16:creationId xmlns:a16="http://schemas.microsoft.com/office/drawing/2014/main" id="{039846D6-2722-57FB-1227-4C9AC53F91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14CF52-C426-5A8D-0EEE-7AA6321C9B7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85352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488B57-2B47-5F1A-4708-464F2485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125022-24D5-28D1-5E45-1D3C5641C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B80AB2-1DF1-54B3-E1F6-6996F10D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2CC45-FF81-4F3B-8DA4-2D9AE95C1757}" type="datetime1">
              <a:rPr lang="da-DK" smtClean="0"/>
              <a:t>08-04-2024</a:t>
            </a:fld>
            <a:endParaRPr lang="da-DK"/>
          </a:p>
        </p:txBody>
      </p:sp>
      <p:sp>
        <p:nvSpPr>
          <p:cNvPr id="5" name="Pladsholder til sidefod 4">
            <a:extLst>
              <a:ext uri="{FF2B5EF4-FFF2-40B4-BE49-F238E27FC236}">
                <a16:creationId xmlns:a16="http://schemas.microsoft.com/office/drawing/2014/main" id="{16DC1D2E-6353-B11D-8649-CC1D0D0A8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12E958D-6080-AD6F-1341-C8C643968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D9711-E2F1-4010-9E5D-6605457BFF7B}" type="slidenum">
              <a:rPr lang="da-DK" smtClean="0"/>
              <a:t>‹nr.›</a:t>
            </a:fld>
            <a:endParaRPr lang="da-DK"/>
          </a:p>
        </p:txBody>
      </p:sp>
    </p:spTree>
    <p:extLst>
      <p:ext uri="{BB962C8B-B14F-4D97-AF65-F5344CB8AC3E}">
        <p14:creationId xmlns:p14="http://schemas.microsoft.com/office/powerpoint/2010/main" val="10464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0D_BD8AF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17_71D2D7D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8E07637B-4A9F-10E0-CBB4-118433004265}"/>
              </a:ext>
            </a:extLst>
          </p:cNvPr>
          <p:cNvSpPr txBox="1"/>
          <p:nvPr/>
        </p:nvSpPr>
        <p:spPr>
          <a:xfrm>
            <a:off x="522883" y="5100915"/>
            <a:ext cx="7531101" cy="646331"/>
          </a:xfrm>
          <a:prstGeom prst="rect">
            <a:avLst/>
          </a:prstGeom>
          <a:noFill/>
        </p:spPr>
        <p:txBody>
          <a:bodyPr wrap="none" rtlCol="0">
            <a:spAutoFit/>
          </a:bodyPr>
          <a:lstStyle/>
          <a:p>
            <a:r>
              <a:rPr lang="nl-NL" sz="3600" dirty="0">
                <a:solidFill>
                  <a:schemeClr val="bg1">
                    <a:lumMod val="95000"/>
                  </a:schemeClr>
                </a:solidFill>
                <a:effectLst>
                  <a:outerShdw blurRad="50800" dist="50800" dir="5400000" sx="101000" sy="101000" algn="ctr" rotWithShape="0">
                    <a:schemeClr val="tx1">
                      <a:alpha val="23000"/>
                    </a:schemeClr>
                  </a:outerShdw>
                </a:effectLst>
                <a:latin typeface="Core Sans D 55 Bold" panose="020B0803030302020204" pitchFamily="34" charset="0"/>
              </a:rPr>
              <a:t>Avontuurlijk reizen met een goed geweten</a:t>
            </a:r>
          </a:p>
        </p:txBody>
      </p:sp>
      <p:sp>
        <p:nvSpPr>
          <p:cNvPr id="2" name="Tekstfelt 1">
            <a:extLst>
              <a:ext uri="{FF2B5EF4-FFF2-40B4-BE49-F238E27FC236}">
                <a16:creationId xmlns:a16="http://schemas.microsoft.com/office/drawing/2014/main" id="{2A8405C8-1A25-34DD-C89B-C2F508EA0FD5}"/>
              </a:ext>
            </a:extLst>
          </p:cNvPr>
          <p:cNvSpPr txBox="1"/>
          <p:nvPr/>
        </p:nvSpPr>
        <p:spPr>
          <a:xfrm>
            <a:off x="551458" y="5683196"/>
            <a:ext cx="7723862" cy="384721"/>
          </a:xfrm>
          <a:prstGeom prst="rect">
            <a:avLst/>
          </a:prstGeom>
          <a:noFill/>
        </p:spPr>
        <p:txBody>
          <a:bodyPr wrap="square" rtlCol="0">
            <a:spAutoFit/>
          </a:bodyPr>
          <a:lstStyle/>
          <a:p>
            <a:r>
              <a:rPr lang="nl-NL" sz="1900" dirty="0">
                <a:solidFill>
                  <a:schemeClr val="bg1">
                    <a:lumMod val="95000"/>
                  </a:schemeClr>
                </a:solidFill>
                <a:effectLst>
                  <a:outerShdw blurRad="50800" dist="50800" dir="5400000" algn="ctr" rotWithShape="0">
                    <a:schemeClr val="tx1">
                      <a:alpha val="20000"/>
                    </a:schemeClr>
                  </a:outerShdw>
                </a:effectLst>
                <a:latin typeface="Core Sans D 55 Bold" panose="020B0803030302020204" pitchFamily="34" charset="0"/>
              </a:rPr>
              <a:t>Duurzaamheidsrapport 2023: Resultaten en toekomstige ambities</a:t>
            </a:r>
          </a:p>
        </p:txBody>
      </p:sp>
      <p:sp>
        <p:nvSpPr>
          <p:cNvPr id="3" name="Rektangel 2">
            <a:extLst>
              <a:ext uri="{FF2B5EF4-FFF2-40B4-BE49-F238E27FC236}">
                <a16:creationId xmlns:a16="http://schemas.microsoft.com/office/drawing/2014/main" id="{A2AFA218-D737-8660-29B4-FACBCFC67C8A}"/>
              </a:ext>
            </a:extLst>
          </p:cNvPr>
          <p:cNvSpPr/>
          <p:nvPr/>
        </p:nvSpPr>
        <p:spPr>
          <a:xfrm>
            <a:off x="652116" y="6169271"/>
            <a:ext cx="856644" cy="272316"/>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4" name="Tekstfelt 3">
            <a:extLst>
              <a:ext uri="{FF2B5EF4-FFF2-40B4-BE49-F238E27FC236}">
                <a16:creationId xmlns:a16="http://schemas.microsoft.com/office/drawing/2014/main" id="{DBC1234D-F366-8C3F-13AC-82FC5E8DF39C}"/>
              </a:ext>
            </a:extLst>
          </p:cNvPr>
          <p:cNvSpPr txBox="1"/>
          <p:nvPr/>
        </p:nvSpPr>
        <p:spPr>
          <a:xfrm>
            <a:off x="665758" y="6197730"/>
            <a:ext cx="843002" cy="230832"/>
          </a:xfrm>
          <a:prstGeom prst="rect">
            <a:avLst/>
          </a:prstGeom>
          <a:noFill/>
        </p:spPr>
        <p:txBody>
          <a:bodyPr wrap="square" rtlCol="0">
            <a:spAutoFit/>
          </a:bodyPr>
          <a:lstStyle/>
          <a:p>
            <a:r>
              <a:rPr lang="nl-NL" sz="900" dirty="0">
                <a:solidFill>
                  <a:schemeClr val="bg1">
                    <a:lumMod val="95000"/>
                  </a:schemeClr>
                </a:solidFill>
              </a:rPr>
              <a:t>Februari 2024</a:t>
            </a:r>
          </a:p>
        </p:txBody>
      </p:sp>
      <p:pic>
        <p:nvPicPr>
          <p:cNvPr id="5" name="Billede 4">
            <a:extLst>
              <a:ext uri="{FF2B5EF4-FFF2-40B4-BE49-F238E27FC236}">
                <a16:creationId xmlns:a16="http://schemas.microsoft.com/office/drawing/2014/main" id="{9521BCE0-2D0A-EE21-474B-9FCFA0F96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a:effectLst>
            <a:outerShdw blurRad="355600" dist="50800" dir="5400000" algn="ctr" rotWithShape="0">
              <a:schemeClr val="tx1">
                <a:alpha val="27000"/>
              </a:schemeClr>
            </a:outerShdw>
          </a:effectLst>
        </p:spPr>
      </p:pic>
    </p:spTree>
    <p:extLst>
      <p:ext uri="{BB962C8B-B14F-4D97-AF65-F5344CB8AC3E}">
        <p14:creationId xmlns:p14="http://schemas.microsoft.com/office/powerpoint/2010/main" val="262200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10</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nl-NL" sz="3500" dirty="0">
                <a:solidFill>
                  <a:srgbClr val="FAF3E9"/>
                </a:solidFill>
                <a:latin typeface="Core Sans D 55 Bold" panose="020B0803030302020204" pitchFamily="34" charset="0"/>
              </a:rPr>
              <a:t>Dierenwelzijn</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2133600" y="3878927"/>
            <a:ext cx="3535679" cy="2467855"/>
          </a:xfrm>
          <a:prstGeom prst="rect">
            <a:avLst/>
          </a:prstGeom>
          <a:noFill/>
        </p:spPr>
        <p:txBody>
          <a:bodyPr wrap="square" rtlCol="0">
            <a:spAutoFit/>
          </a:bodyPr>
          <a:lstStyle/>
          <a:p>
            <a:pPr>
              <a:lnSpc>
                <a:spcPct val="107000"/>
              </a:lnSpc>
              <a:spcAft>
                <a:spcPts val="800"/>
              </a:spcAft>
            </a:pPr>
            <a:r>
              <a:rPr lang="nl-NL" sz="1000" dirty="0">
                <a:solidFill>
                  <a:srgbClr val="464646"/>
                </a:solidFill>
                <a:latin typeface="Core Sans D 35 Regular" panose="020B0503030302020204" pitchFamily="34" charset="0"/>
              </a:rPr>
              <a:t>In 2023 hebben we onze goede samenwerking met World Animal Protection op het gebied dierenwelzijn voortgezet. </a:t>
            </a:r>
          </a:p>
          <a:p>
            <a:pPr>
              <a:lnSpc>
                <a:spcPct val="107000"/>
              </a:lnSpc>
              <a:spcAft>
                <a:spcPts val="800"/>
              </a:spcAft>
            </a:pPr>
            <a:r>
              <a:rPr lang="nl-NL" sz="1000" dirty="0">
                <a:solidFill>
                  <a:srgbClr val="464646"/>
                </a:solidFill>
                <a:latin typeface="Core Sans D 35 Regular" panose="020B0503030302020204" pitchFamily="34" charset="0"/>
              </a:rPr>
              <a:t>Daarom kunt u als u met TourCompass reist niet:</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Zwemmen met dolfijnen in gevangenschap</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Op olifanten rijden</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Leeuwen en luipaarden aaien</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Selfies nemen met tijgers</a:t>
            </a:r>
          </a:p>
          <a:p>
            <a:pPr marL="342900" lvl="0" indent="-342900">
              <a:lnSpc>
                <a:spcPct val="107000"/>
              </a:lnSpc>
              <a:spcAft>
                <a:spcPts val="800"/>
              </a:spcAft>
              <a:buFont typeface="Symbol" panose="05050102010706020507" pitchFamily="18" charset="2"/>
              <a:buChar char=""/>
            </a:pPr>
            <a:r>
              <a:rPr lang="nl-NL" sz="1000" dirty="0">
                <a:solidFill>
                  <a:srgbClr val="464646"/>
                </a:solidFill>
                <a:latin typeface="Core Sans D 35 Regular" panose="020B0503030302020204" pitchFamily="34" charset="0"/>
              </a:rPr>
              <a:t>Shows met apen en beren bijwonen</a:t>
            </a:r>
          </a:p>
          <a:p>
            <a:pPr>
              <a:lnSpc>
                <a:spcPct val="107000"/>
              </a:lnSpc>
              <a:spcAft>
                <a:spcPts val="800"/>
              </a:spcAft>
            </a:pPr>
            <a:r>
              <a:rPr lang="nl-NL" sz="1000" dirty="0">
                <a:solidFill>
                  <a:srgbClr val="464646"/>
                </a:solidFill>
                <a:latin typeface="Core Sans D 35 Regular" panose="020B0503030302020204" pitchFamily="34" charset="0"/>
              </a:rPr>
              <a:t>In lijn met ons dierenwelzijnsbeleid hebben we in 2023 meerdere excursies geschrapt waarvan we vonden dat ze niet voldeden aan deze richtlijnen: duiken met haaien in Zuid-Afrika en de mogelijkheid voor dolfijnsafari bij Lovina op Bali. </a:t>
            </a:r>
            <a:endParaRPr lang="nl-NL" sz="1000" b="0" i="0" dirty="0">
              <a:solidFill>
                <a:srgbClr val="464646"/>
              </a:solidFill>
              <a:effectLst/>
              <a:latin typeface="Core Sans D 35 Regular" panose="020B0503030302020204" pitchFamily="34" charset="0"/>
            </a:endParaRPr>
          </a:p>
          <a:p>
            <a:pPr algn="just"/>
            <a:endParaRPr lang="nl-NL" sz="10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0" y="3878927"/>
            <a:ext cx="3871351" cy="2365263"/>
          </a:xfrm>
          <a:prstGeom prst="rect">
            <a:avLst/>
          </a:prstGeom>
          <a:noFill/>
        </p:spPr>
        <p:txBody>
          <a:bodyPr wrap="square" rtlCol="0">
            <a:spAutoFit/>
          </a:bodyPr>
          <a:lstStyle/>
          <a:p>
            <a:pPr>
              <a:lnSpc>
                <a:spcPct val="107000"/>
              </a:lnSpc>
              <a:spcAft>
                <a:spcPts val="800"/>
              </a:spcAft>
            </a:pPr>
            <a:r>
              <a:rPr lang="nl-NL" sz="1000" dirty="0">
                <a:solidFill>
                  <a:srgbClr val="464646"/>
                </a:solidFill>
                <a:latin typeface="Core Sans D 35 Regular" panose="020B0503030302020204" pitchFamily="34" charset="0"/>
              </a:rPr>
              <a:t>In plaats daarvan ondersteunen we verantwoordelijke, goed beheerde en diervriendelijke reservaten en opvang- en revalidatiecentra die, waar mogelijk, zijn erkend door World Animal Protection. Deze centra helpen mee om geleidelijk een einde te maken aan de gevangenschap van wilde dieren en het is hun doel om de dieren, als dat mogelijk is, weer vrij te laten in hun natuurlijke leefgebied.</a:t>
            </a:r>
          </a:p>
          <a:p>
            <a:pPr>
              <a:lnSpc>
                <a:spcPct val="107000"/>
              </a:lnSpc>
              <a:spcAft>
                <a:spcPts val="800"/>
              </a:spcAft>
            </a:pPr>
            <a:r>
              <a:rPr lang="nl-NL" sz="1000" dirty="0">
                <a:solidFill>
                  <a:srgbClr val="464646"/>
                </a:solidFill>
                <a:latin typeface="Core Sans D 35 Regular" panose="020B0503030302020204" pitchFamily="34" charset="0"/>
              </a:rPr>
              <a:t>Als u met TourCompass reist, draagt u bij aan een meer diervriendelijk toerisme, dat de dieren beschermt en het werk in de reservaten en in de opvang- en revalidatiecentra ondersteunt.</a:t>
            </a:r>
          </a:p>
          <a:p>
            <a:pPr>
              <a:lnSpc>
                <a:spcPct val="107000"/>
              </a:lnSpc>
              <a:spcAft>
                <a:spcPts val="800"/>
              </a:spcAft>
            </a:pPr>
            <a:r>
              <a:rPr lang="nl-NL" sz="1000" b="1" dirty="0">
                <a:solidFill>
                  <a:srgbClr val="464646"/>
                </a:solidFill>
                <a:latin typeface="Core Sans D 35 Regular" panose="020B0503030302020204" pitchFamily="34" charset="0"/>
              </a:rPr>
              <a:t>Een van onze doelen voor 2024 is om onze aandacht voor biodiversiteit en het behoud van bedreigde ecosystemen te vergroten. </a:t>
            </a:r>
            <a:endParaRPr lang="nl-NL" sz="1000" dirty="0">
              <a:solidFill>
                <a:srgbClr val="464646"/>
              </a:solidFill>
              <a:latin typeface="Core Sans D 35 Regular" panose="020B0503030302020204" pitchFamily="34" charset="0"/>
            </a:endParaRPr>
          </a:p>
          <a:p>
            <a:pPr algn="just"/>
            <a:endParaRPr lang="nl-NL"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95008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933145"/>
          </a:xfrm>
          <a:prstGeom prst="rect">
            <a:avLst/>
          </a:prstGeom>
          <a:noFill/>
        </p:spPr>
        <p:txBody>
          <a:bodyPr wrap="square" rtlCol="0">
            <a:spAutoFit/>
          </a:bodyPr>
          <a:lstStyle/>
          <a:p>
            <a:pPr algn="just">
              <a:lnSpc>
                <a:spcPct val="107000"/>
              </a:lnSpc>
              <a:spcAft>
                <a:spcPts val="800"/>
              </a:spcAft>
            </a:pPr>
            <a:r>
              <a:rPr lang="nl-NL" sz="1000" dirty="0">
                <a:solidFill>
                  <a:srgbClr val="464646"/>
                </a:solidFill>
                <a:latin typeface="Core Sans D 35 Regular" panose="020B0503030302020204" pitchFamily="34" charset="0"/>
              </a:rPr>
              <a:t>In 1986 kocht de Zuid-Afrikaanse boer Johann Roode een stuk grond in de provincie Limpopo, vlak bij het Kruger National Park. Hier wilde hij vee houden. Dat verliep niet zo goed. Ziekten en (vooral) roofdieren richtten grote schade aan onder zijn veestapel en al snel besefte hij dat het gebied niet geschikt was voor veeteelt. Roofdieren gedijen daarentegen uitstekend in dit gebied, en in plaats van een farm besloot hij de grond te gebruiken voor het opzetten van een privé-wildreservaat.</a:t>
            </a:r>
          </a:p>
          <a:p>
            <a:pPr algn="just">
              <a:lnSpc>
                <a:spcPct val="107000"/>
              </a:lnSpc>
              <a:spcAft>
                <a:spcPts val="800"/>
              </a:spcAft>
            </a:pPr>
            <a:r>
              <a:rPr lang="nl-NL" sz="1000" dirty="0">
                <a:solidFill>
                  <a:srgbClr val="464646"/>
                </a:solidFill>
                <a:latin typeface="Core Sans D 35 Regular" panose="020B0503030302020204" pitchFamily="34" charset="0"/>
              </a:rPr>
              <a:t>Het verhaal zou hier kunnen eindigen, maar dat is niet het geval.</a:t>
            </a:r>
          </a:p>
          <a:p>
            <a:pPr algn="just">
              <a:lnSpc>
                <a:spcPct val="107000"/>
              </a:lnSpc>
              <a:spcAft>
                <a:spcPts val="800"/>
              </a:spcAft>
            </a:pPr>
            <a:r>
              <a:rPr lang="nl-NL" sz="1000" dirty="0">
                <a:solidFill>
                  <a:srgbClr val="464646"/>
                </a:solidFill>
                <a:latin typeface="Core Sans D 35 Regular" panose="020B0503030302020204" pitchFamily="34" charset="0"/>
              </a:rPr>
              <a:t>Roode bleef land opkopen en het wildreservaat werd steeds groter. In hetzelfde jaar waarin Nelson Mandela en F.W. de Klerk de Nobelprijs voor de Vrede kregen (1993), werd Kapama Private Game Reserve opgericht.</a:t>
            </a:r>
          </a:p>
          <a:p>
            <a:pPr algn="just">
              <a:lnSpc>
                <a:spcPct val="107000"/>
              </a:lnSpc>
              <a:spcAft>
                <a:spcPts val="800"/>
              </a:spcAft>
            </a:pPr>
            <a:r>
              <a:rPr lang="nl-NL" sz="1000" dirty="0">
                <a:solidFill>
                  <a:srgbClr val="464646"/>
                </a:solidFill>
                <a:latin typeface="Core Sans D 35 Regular" panose="020B0503030302020204" pitchFamily="34" charset="0"/>
              </a:rPr>
              <a:t>Duurzaamheid vormt in veel opzichten de kern van Kapama's geschiedenis en sinds Roode zijn stuk land kocht, zijn de projecten alleen maar groter geworden - zowel qua aantal als qua impact.</a:t>
            </a:r>
          </a:p>
          <a:p>
            <a:pPr algn="just">
              <a:lnSpc>
                <a:spcPct val="107000"/>
              </a:lnSpc>
              <a:spcAft>
                <a:spcPts val="800"/>
              </a:spcAft>
            </a:pPr>
            <a:r>
              <a:rPr lang="nl-NL" sz="1000" dirty="0">
                <a:solidFill>
                  <a:srgbClr val="464646"/>
                </a:solidFill>
                <a:latin typeface="Core Sans D 35 Regular" panose="020B0503030302020204" pitchFamily="34" charset="0"/>
              </a:rPr>
              <a:t>Hij zag al snel in dat de lokale bevolking betrokken moest worden bij het behouden van de natuur en de wilde dieren. Kapama nam daarop het initiatief voor een groot aantal projecten die de lokale gemeenschap economisch versterken. De projecten zorgen voor onderwijs, creëren banen en dragen ertoe bij dat toekomstige generaties over milieu, natuurbehoud, biodiversiteit enzovoort leren.</a:t>
            </a:r>
          </a:p>
          <a:p>
            <a:pPr algn="just">
              <a:lnSpc>
                <a:spcPct val="107000"/>
              </a:lnSpc>
              <a:spcAft>
                <a:spcPts val="800"/>
              </a:spcAft>
            </a:pPr>
            <a:r>
              <a:rPr lang="nl-NL" sz="1000" dirty="0">
                <a:solidFill>
                  <a:srgbClr val="464646"/>
                </a:solidFill>
                <a:latin typeface="Core Sans D 35 Regular" panose="020B0503030302020204" pitchFamily="34" charset="0"/>
              </a:rPr>
              <a:t>De lodge heeft een gigantisch zonne-energiesysteem geïnstalleerd, scheidt afval, hergebruikt afvalwater en koopt voedsel voornamelijk bij lokale boeren om vervoer over lange afstanden te vermijden en de lokale gemeenschap te steunen. Bij Kapama denken ze na over hun voetafdruk – en dus ook over UW voetafdruk als u de lodge bezoekt.</a:t>
            </a:r>
          </a:p>
          <a:p>
            <a:pPr algn="just">
              <a:lnSpc>
                <a:spcPct val="107000"/>
              </a:lnSpc>
              <a:spcAft>
                <a:spcPts val="800"/>
              </a:spcAft>
            </a:pPr>
            <a:r>
              <a:rPr lang="nl-NL" sz="1000" dirty="0">
                <a:solidFill>
                  <a:srgbClr val="464646"/>
                </a:solidFill>
                <a:latin typeface="Core Sans D 35 Regular" panose="020B0503030302020204" pitchFamily="34" charset="0"/>
              </a:rPr>
              <a:t>Als gast kunt u een ​​van de scholen te bezoeken die Kapama ondersteunt. Ook is het mogelijk om de projecten te steunen. Vraag ernaar bij de lodge!</a:t>
            </a:r>
          </a:p>
          <a:p>
            <a:pPr algn="just">
              <a:lnSpc>
                <a:spcPct val="107000"/>
              </a:lnSpc>
              <a:spcAft>
                <a:spcPts val="800"/>
              </a:spcAft>
            </a:pPr>
            <a:endParaRPr lang="nl-NL" sz="1100" dirty="0">
              <a:solidFill>
                <a:srgbClr val="464646"/>
              </a:solidFill>
              <a:latin typeface="Core Sans D 35 Regular" panose="020B0503030302020204" pitchFamily="34" charset="0"/>
            </a:endParaRP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nl-NL" dirty="0">
                <a:solidFill>
                  <a:srgbClr val="FF6700"/>
                </a:solidFill>
                <a:latin typeface="Core Sans D 55 Bold" panose="020B0803030302020204" pitchFamily="34" charset="0"/>
              </a:rPr>
              <a:t>Kapama</a:t>
            </a:r>
            <a:r>
              <a:rPr lang="nl-NL" sz="1800" dirty="0">
                <a:solidFill>
                  <a:srgbClr val="FF6700"/>
                </a:solidFill>
                <a:effectLst/>
                <a:latin typeface="Core Sans D 55 Bold" panose="020B0803030302020204" pitchFamily="34" charset="0"/>
              </a:rPr>
              <a:t> Private Game Reserve, Zuid-Afrika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nl-NL"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11</a:t>
            </a:fld>
            <a:endParaRPr lang="nl-NL"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DIERENWELZIJN</a:t>
            </a:r>
          </a:p>
        </p:txBody>
      </p:sp>
    </p:spTree>
    <p:extLst>
      <p:ext uri="{BB962C8B-B14F-4D97-AF65-F5344CB8AC3E}">
        <p14:creationId xmlns:p14="http://schemas.microsoft.com/office/powerpoint/2010/main" val="318000289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12</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nl-NL" sz="3500" dirty="0">
                <a:solidFill>
                  <a:srgbClr val="FAF3E9"/>
                </a:solidFill>
                <a:latin typeface="Core Sans D 55 Bold" panose="020B0803030302020204" pitchFamily="34" charset="0"/>
              </a:rPr>
              <a:t>Sociale verantwoordelijkheid</a:t>
            </a:r>
          </a:p>
        </p:txBody>
      </p:sp>
      <p:sp>
        <p:nvSpPr>
          <p:cNvPr id="2" name="Tekstfelt 1">
            <a:extLst>
              <a:ext uri="{FF2B5EF4-FFF2-40B4-BE49-F238E27FC236}">
                <a16:creationId xmlns:a16="http://schemas.microsoft.com/office/drawing/2014/main" id="{017B70CB-7236-31E8-2847-C862B861DA80}"/>
              </a:ext>
            </a:extLst>
          </p:cNvPr>
          <p:cNvSpPr txBox="1"/>
          <p:nvPr/>
        </p:nvSpPr>
        <p:spPr>
          <a:xfrm>
            <a:off x="2305538" y="3878927"/>
            <a:ext cx="3363742" cy="2382319"/>
          </a:xfrm>
          <a:prstGeom prst="rect">
            <a:avLst/>
          </a:prstGeom>
          <a:noFill/>
        </p:spPr>
        <p:txBody>
          <a:bodyPr wrap="square" rtlCol="0">
            <a:spAutoFit/>
          </a:bodyPr>
          <a:lstStyle/>
          <a:p>
            <a:pPr>
              <a:lnSpc>
                <a:spcPct val="107000"/>
              </a:lnSpc>
              <a:spcAft>
                <a:spcPts val="800"/>
              </a:spcAft>
            </a:pPr>
            <a:r>
              <a:rPr lang="nl-NL" sz="1100" dirty="0">
                <a:solidFill>
                  <a:srgbClr val="464646"/>
                </a:solidFill>
                <a:latin typeface="Core Sans D 35 Regular" panose="020B0503030302020204" pitchFamily="34" charset="0"/>
              </a:rPr>
              <a:t>Als reisbureau maken wij dagelijks keuzes bij het samenstellen van onze reisprogramma's.  </a:t>
            </a:r>
          </a:p>
          <a:p>
            <a:pPr>
              <a:lnSpc>
                <a:spcPct val="107000"/>
              </a:lnSpc>
              <a:spcAft>
                <a:spcPts val="800"/>
              </a:spcAft>
            </a:pPr>
            <a:r>
              <a:rPr lang="nl-NL" sz="1100" dirty="0">
                <a:solidFill>
                  <a:srgbClr val="464646"/>
                </a:solidFill>
                <a:latin typeface="Core Sans D 35 Regular" panose="020B0503030302020204" pitchFamily="34" charset="0"/>
              </a:rPr>
              <a:t>Door onze aanwezigheid op verschillende bestemmingen kunnen we een verschil maken. We selecteren actief welke hotels we gebruiken, met welke partners we samenwerken en welke excursies we onze reizigers aanbieden. </a:t>
            </a:r>
          </a:p>
          <a:p>
            <a:pPr>
              <a:lnSpc>
                <a:spcPct val="107000"/>
              </a:lnSpc>
              <a:spcAft>
                <a:spcPts val="800"/>
              </a:spcAft>
            </a:pPr>
            <a:r>
              <a:rPr lang="nl-NL" sz="1100" dirty="0">
                <a:solidFill>
                  <a:srgbClr val="464646"/>
                </a:solidFill>
                <a:latin typeface="Core Sans D 35 Regular" panose="020B0503030302020204" pitchFamily="34" charset="0"/>
              </a:rPr>
              <a:t>Het is onze ambitie om doelgericht producten te selecteren waarmee we actief een positieve impact kunnen hebben op iedere bestemming. </a:t>
            </a:r>
          </a:p>
          <a:p>
            <a:pPr>
              <a:lnSpc>
                <a:spcPct val="107000"/>
              </a:lnSpc>
              <a:spcAft>
                <a:spcPts val="800"/>
              </a:spcAft>
            </a:pPr>
            <a:endParaRPr lang="nl-NL" sz="1100" dirty="0">
              <a:solidFill>
                <a:srgbClr val="464646"/>
              </a:solidFill>
              <a:latin typeface="Core Sans D 35 Regular" panose="020B0503030302020204" pitchFamily="34" charset="0"/>
            </a:endParaRPr>
          </a:p>
        </p:txBody>
      </p:sp>
      <p:sp>
        <p:nvSpPr>
          <p:cNvPr id="4" name="Tekstfelt 3">
            <a:extLst>
              <a:ext uri="{FF2B5EF4-FFF2-40B4-BE49-F238E27FC236}">
                <a16:creationId xmlns:a16="http://schemas.microsoft.com/office/drawing/2014/main" id="{6C8C4FDE-4D5C-963B-5912-4C4120B67534}"/>
              </a:ext>
            </a:extLst>
          </p:cNvPr>
          <p:cNvSpPr txBox="1"/>
          <p:nvPr/>
        </p:nvSpPr>
        <p:spPr>
          <a:xfrm>
            <a:off x="5897880" y="3878927"/>
            <a:ext cx="3464951" cy="2845651"/>
          </a:xfrm>
          <a:prstGeom prst="rect">
            <a:avLst/>
          </a:prstGeom>
          <a:noFill/>
        </p:spPr>
        <p:txBody>
          <a:bodyPr wrap="square" rtlCol="0">
            <a:spAutoFit/>
          </a:bodyPr>
          <a:lstStyle/>
          <a:p>
            <a:pPr>
              <a:lnSpc>
                <a:spcPct val="107000"/>
              </a:lnSpc>
              <a:spcAft>
                <a:spcPts val="800"/>
              </a:spcAft>
            </a:pPr>
            <a:r>
              <a:rPr lang="nl-NL" sz="1100" dirty="0">
                <a:solidFill>
                  <a:srgbClr val="464646"/>
                </a:solidFill>
                <a:latin typeface="Core Sans D 35 Regular" panose="020B0503030302020204" pitchFamily="34" charset="0"/>
              </a:rPr>
              <a:t>We werken voortdurend aan het screenen van onze producten en het verduidelijken van de eisen die we stellen aan onze vele partners. </a:t>
            </a:r>
          </a:p>
          <a:p>
            <a:pPr>
              <a:lnSpc>
                <a:spcPct val="107000"/>
              </a:lnSpc>
              <a:spcAft>
                <a:spcPts val="800"/>
              </a:spcAft>
            </a:pPr>
            <a:r>
              <a:rPr lang="nl-NL" sz="1100" dirty="0">
                <a:solidFill>
                  <a:srgbClr val="464646"/>
                </a:solidFill>
                <a:latin typeface="Core Sans D 35 Regular" panose="020B0503030302020204" pitchFamily="34" charset="0"/>
              </a:rPr>
              <a:t>Bovendien streven we ernaar onze directe steun te vergroten aan een aantal bijzonder kwetsbare gebieden die wij en onze klanten bezoeken. We werken dagelijks doelgericht aan het identificeren en uitbreiden van projecten waarbij we een verschil kunnen maken. </a:t>
            </a:r>
          </a:p>
          <a:p>
            <a:pPr>
              <a:lnSpc>
                <a:spcPct val="107000"/>
              </a:lnSpc>
              <a:spcAft>
                <a:spcPts val="800"/>
              </a:spcAft>
            </a:pPr>
            <a:r>
              <a:rPr lang="nl-NL" sz="1100" dirty="0">
                <a:solidFill>
                  <a:srgbClr val="464646"/>
                </a:solidFill>
                <a:latin typeface="Core Sans D 35 Regular" panose="020B0503030302020204" pitchFamily="34" charset="0"/>
              </a:rPr>
              <a:t>Om te laten zien wat we doen, hebben we in 2023 een nieuwe pagina over duurzaamheid gemaakt op onze websites, waar we onze projecten presenteren:</a:t>
            </a:r>
          </a:p>
          <a:p>
            <a:pPr>
              <a:lnSpc>
                <a:spcPct val="107000"/>
              </a:lnSpc>
              <a:spcAft>
                <a:spcPts val="800"/>
              </a:spcAft>
            </a:pPr>
            <a:r>
              <a:rPr lang="nl-NL" sz="1100" b="1" dirty="0">
                <a:solidFill>
                  <a:srgbClr val="464646"/>
                </a:solidFill>
                <a:latin typeface="Core Sans D 35 Regular" panose="020B0503030302020204" pitchFamily="34" charset="0"/>
              </a:rPr>
              <a:t>tourcompass.dk/baeredygtighed.htm</a:t>
            </a:r>
          </a:p>
          <a:p>
            <a:pPr algn="just"/>
            <a:endParaRPr lang="nl-NL"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33998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4547783"/>
          </a:xfrm>
          <a:prstGeom prst="rect">
            <a:avLst/>
          </a:prstGeom>
          <a:noFill/>
        </p:spPr>
        <p:txBody>
          <a:bodyPr wrap="square" rtlCol="0">
            <a:spAutoFit/>
          </a:bodyPr>
          <a:lstStyle/>
          <a:p>
            <a:pPr algn="just">
              <a:lnSpc>
                <a:spcPct val="107000"/>
              </a:lnSpc>
              <a:spcAft>
                <a:spcPts val="800"/>
              </a:spcAft>
            </a:pPr>
            <a:r>
              <a:rPr lang="nl-NL" sz="1000" dirty="0">
                <a:solidFill>
                  <a:srgbClr val="464646"/>
                </a:solidFill>
                <a:latin typeface="Core Sans D 35 Regular" panose="020B0503030302020204" pitchFamily="34" charset="0"/>
              </a:rPr>
              <a:t>Midden op een theeplantage in Sri Lanka staat de Rainforest Eco Lodge.</a:t>
            </a:r>
          </a:p>
          <a:p>
            <a:pPr algn="just">
              <a:lnSpc>
                <a:spcPct val="107000"/>
              </a:lnSpc>
              <a:spcAft>
                <a:spcPts val="800"/>
              </a:spcAft>
            </a:pPr>
            <a:r>
              <a:rPr lang="nl-NL" sz="1000" dirty="0">
                <a:solidFill>
                  <a:srgbClr val="464646"/>
                </a:solidFill>
                <a:latin typeface="Core Sans D 35 Regular" panose="020B0503030302020204" pitchFamily="34" charset="0"/>
              </a:rPr>
              <a:t>De lodge is het resultaat van een samenwerking tussen de Sri Lankaanse regering en USAID, met als doel het toerisme in Sri Lanka te versterken. </a:t>
            </a:r>
          </a:p>
          <a:p>
            <a:pPr algn="just">
              <a:lnSpc>
                <a:spcPct val="107000"/>
              </a:lnSpc>
              <a:spcAft>
                <a:spcPts val="800"/>
              </a:spcAft>
            </a:pPr>
            <a:r>
              <a:rPr lang="nl-NL" sz="1000" dirty="0">
                <a:solidFill>
                  <a:srgbClr val="464646"/>
                </a:solidFill>
                <a:latin typeface="Core Sans D 35 Regular" panose="020B0503030302020204" pitchFamily="34" charset="0"/>
              </a:rPr>
              <a:t>The Rainforest Eco Lodge is de enige accommodatie in Sri Lanka met een LEED Platinum-certificaat, de vierde in Azië en de vijfde ter de wereld. Dit betekent dat de lodge is gebouwd volgens bepaalde richtlijnen voor duurzaamheid die garanderen dat de bouw ervan geen schade heeft berokkend aan het regenwoud en aan de plaatselijke gemeenschap, die bestaat uit 30 gezinnen die allemaal op de theeplantage werken.</a:t>
            </a:r>
          </a:p>
          <a:p>
            <a:pPr algn="just">
              <a:lnSpc>
                <a:spcPct val="107000"/>
              </a:lnSpc>
              <a:spcAft>
                <a:spcPts val="800"/>
              </a:spcAft>
            </a:pPr>
            <a:r>
              <a:rPr lang="nl-NL" sz="1000" dirty="0">
                <a:solidFill>
                  <a:srgbClr val="464646"/>
                </a:solidFill>
                <a:latin typeface="Core Sans D 35 Regular" panose="020B0503030302020204" pitchFamily="34" charset="0"/>
              </a:rPr>
              <a:t>Toen de bouw van The Rainforest Eco Lodge begon, leefden de gezinnen in extreem slechte omstandigheden. Om de lodge tot een succes te maken, besloot het hotelmanagement dat het noodzakelijk was om de leefomstandigheden van de plaatselijke bewoners te verbeteren en om hen meer kansen te geven. Daarom werd besloten om een nieuw dorp te bouwen in de buurt van het oude dorp met verbeterde huisvesting, met sanitaire voorzieningen, elektriciteit en toegang tot schoon drinkwater, gefinancierd door The Rainforest Eco Lodge. Er werd zelfs een nieuwe school gebouwd voor de kinderen van het dorp, en de leraren worden betaald door The Rainforest Eco Lodge. Elke maandag krijgen de scholieren een gratis lunch en elke woensdag krijgen de kinderen Engelse les van het hotelmanagement.</a:t>
            </a:r>
          </a:p>
          <a:p>
            <a:pPr algn="just">
              <a:lnSpc>
                <a:spcPct val="107000"/>
              </a:lnSpc>
              <a:spcAft>
                <a:spcPts val="800"/>
              </a:spcAft>
            </a:pPr>
            <a:r>
              <a:rPr lang="nl-NL" sz="1000" dirty="0">
                <a:solidFill>
                  <a:srgbClr val="464646"/>
                </a:solidFill>
                <a:latin typeface="Core Sans D 35 Regular" panose="020B0503030302020204" pitchFamily="34" charset="0"/>
              </a:rPr>
              <a:t>De ambitie van The Rainforest Eco Lodge is dat het ‘community outreach’-programma in de loop van de tijd verder uitbreidt met nog meer aandacht voor het verbeteren van de levensomstandigheden van de plaatselijke bewoners.</a:t>
            </a:r>
          </a:p>
          <a:p>
            <a:pPr algn="just">
              <a:lnSpc>
                <a:spcPct val="107000"/>
              </a:lnSpc>
              <a:spcAft>
                <a:spcPts val="800"/>
              </a:spcAft>
            </a:pPr>
            <a:r>
              <a:rPr lang="nl-NL" sz="1000" dirty="0">
                <a:solidFill>
                  <a:srgbClr val="464646"/>
                </a:solidFill>
                <a:latin typeface="Core Sans D 35 Regular" panose="020B0503030302020204" pitchFamily="34" charset="0"/>
              </a:rPr>
              <a:t>Groene energie en milieuvriendelijke oplossingen zijn een belangrijk focusgebied voor The Rainforest Eco Lodge, die de ecologische voetafdruk en de CO</a:t>
            </a:r>
            <a:r>
              <a:rPr lang="nl-NL" sz="1000" baseline="-25000" dirty="0">
                <a:solidFill>
                  <a:srgbClr val="464646"/>
                </a:solidFill>
                <a:latin typeface="Core Sans D 35 Regular" panose="020B0503030302020204" pitchFamily="34" charset="0"/>
              </a:rPr>
              <a:t>2</a:t>
            </a:r>
            <a:r>
              <a:rPr lang="nl-NL" sz="1000" dirty="0">
                <a:solidFill>
                  <a:srgbClr val="464646"/>
                </a:solidFill>
                <a:latin typeface="Core Sans D 35 Regular" panose="020B0503030302020204" pitchFamily="34" charset="0"/>
              </a:rPr>
              <a:t>-uitstoot probeert te verminderen met afvalwaterzuivering en zonnepanelen.</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nl-NL" sz="1800" dirty="0">
                <a:solidFill>
                  <a:srgbClr val="FF6700"/>
                </a:solidFill>
                <a:effectLst/>
                <a:latin typeface="Core Sans D 55 Bold" panose="020B0803030302020204" pitchFamily="34" charset="0"/>
              </a:rPr>
              <a:t>The Rainforest Eco Lodge, Sri Lanka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nl-NL"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13</a:t>
            </a:fld>
            <a:endParaRPr lang="nl-NL" dirty="0">
              <a:solidFill>
                <a:schemeClr val="bg1"/>
              </a:solidFill>
            </a:endParaRPr>
          </a:p>
        </p:txBody>
      </p:sp>
      <p:sp>
        <p:nvSpPr>
          <p:cNvPr id="5" name="Tekstfelt 4">
            <a:extLst>
              <a:ext uri="{FF2B5EF4-FFF2-40B4-BE49-F238E27FC236}">
                <a16:creationId xmlns:a16="http://schemas.microsoft.com/office/drawing/2014/main" id="{D87DEDEC-AF23-2C1E-7DF9-64E982FC3FC6}"/>
              </a:ext>
            </a:extLst>
          </p:cNvPr>
          <p:cNvSpPr txBox="1"/>
          <p:nvPr/>
        </p:nvSpPr>
        <p:spPr>
          <a:xfrm>
            <a:off x="318365"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SOCIALE VERANTWOORDELIJKHEID</a:t>
            </a:r>
          </a:p>
        </p:txBody>
      </p:sp>
    </p:spTree>
    <p:extLst>
      <p:ext uri="{BB962C8B-B14F-4D97-AF65-F5344CB8AC3E}">
        <p14:creationId xmlns:p14="http://schemas.microsoft.com/office/powerpoint/2010/main" val="43911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280531"/>
          </a:xfrm>
          <a:prstGeom prst="rect">
            <a:avLst/>
          </a:prstGeom>
          <a:noFill/>
        </p:spPr>
        <p:txBody>
          <a:bodyPr wrap="square" rtlCol="0">
            <a:spAutoFit/>
          </a:bodyPr>
          <a:lstStyle/>
          <a:p>
            <a:pPr algn="just">
              <a:lnSpc>
                <a:spcPct val="107000"/>
              </a:lnSpc>
              <a:spcAft>
                <a:spcPts val="800"/>
              </a:spcAft>
            </a:pPr>
            <a:r>
              <a:rPr lang="nl-NL" sz="1000" dirty="0">
                <a:solidFill>
                  <a:srgbClr val="464646"/>
                </a:solidFill>
                <a:latin typeface="Core Sans D 35 Regular" panose="020B0503030302020204" pitchFamily="34" charset="0"/>
              </a:rPr>
              <a:t>Colombia herbergt één van de interessantste precolumbiaanse ruïnesteden van Latijns-Amerika, namelijk het indrukwekkende Ciudad Perdida complex, misschien beter bekend als Lost City.</a:t>
            </a:r>
          </a:p>
          <a:p>
            <a:pPr algn="just">
              <a:lnSpc>
                <a:spcPct val="107000"/>
              </a:lnSpc>
              <a:spcAft>
                <a:spcPts val="800"/>
              </a:spcAft>
            </a:pPr>
            <a:r>
              <a:rPr lang="nl-NL" sz="1000" dirty="0">
                <a:solidFill>
                  <a:srgbClr val="464646"/>
                </a:solidFill>
                <a:latin typeface="Core Sans D 35 Regular" panose="020B0503030302020204" pitchFamily="34" charset="0"/>
              </a:rPr>
              <a:t>Lost City werd gebouwd door de Tayrona rond 800 na Chr. Men denkt dat de stad werd verlaten op ongeveer hetzelfde moment als waarop de Spaanse kolonisten in Colombia aankwamen. Honderden jaren lang lag de stad vergeten en verborgen in de jungle, totdat deze in 1972 werd herontdekt door een groep schatzoekers. Schatten uit de Verloren Stad verschenen op markten in het hele land en archeologen van het Colombian Institute of Anthropology gingen op zoek naar de mogelijke herkomst van de schatten. Zo vonden ze Lost City. Sindsdien valt Ciudad Perdida/Lost City onder het toezicht van dit archeologische instituut dat de restauratie en het behoud van de plek waarborgt.</a:t>
            </a:r>
          </a:p>
          <a:p>
            <a:pPr algn="just">
              <a:lnSpc>
                <a:spcPct val="107000"/>
              </a:lnSpc>
              <a:spcAft>
                <a:spcPts val="800"/>
              </a:spcAft>
            </a:pPr>
            <a:r>
              <a:rPr lang="nl-NL" sz="1000" dirty="0">
                <a:solidFill>
                  <a:srgbClr val="464646"/>
                </a:solidFill>
                <a:latin typeface="Core Sans D 35 Regular" panose="020B0503030302020204" pitchFamily="34" charset="0"/>
              </a:rPr>
              <a:t>Het gebied was jarenlang het toneel van gevechten tussen het Colombiaanse leger en rechtse paramilitaire groeperingen, maar Sinds 2005 is het veilig in het gebied en zijn de toeristen teruggekeerd.</a:t>
            </a:r>
          </a:p>
          <a:p>
            <a:pPr algn="just">
              <a:lnSpc>
                <a:spcPct val="107000"/>
              </a:lnSpc>
              <a:spcAft>
                <a:spcPts val="800"/>
              </a:spcAft>
            </a:pPr>
            <a:r>
              <a:rPr lang="nl-NL" sz="1000" dirty="0">
                <a:solidFill>
                  <a:srgbClr val="464646"/>
                </a:solidFill>
                <a:latin typeface="Core Sans D 35 Regular" panose="020B0503030302020204" pitchFamily="34" charset="0"/>
              </a:rPr>
              <a:t>Sinds 2009 werkt de NGO Global Heritage Fund nauw samen met de Colombiaanse overheid en de lokale gemeenschappen rond Lost City om het gebied te behouden en ervoor te zorgen dat bijv. inkomsten uit toerisme terugvloeien naar de lokale gemeenschap. Zij adviseren lokale stammen over hoe ze het gebied zo goed mogelijk kunnen behouden voor het nageslacht. Dit betekent dat u vandaag de dag Lost City niet kunt bezoeken zonder gids. Alle gidsen behoren tot een van de lokale stammen en de plekken waar u tijdens de trekking overnacht zijn eigendom van de verschillende stammen in dit gebied en worden door hen gerund.</a:t>
            </a:r>
          </a:p>
          <a:p>
            <a:pPr algn="just">
              <a:lnSpc>
                <a:spcPct val="107000"/>
              </a:lnSpc>
              <a:spcAft>
                <a:spcPts val="800"/>
              </a:spcAft>
            </a:pPr>
            <a:r>
              <a:rPr lang="nl-NL" sz="1000" dirty="0">
                <a:solidFill>
                  <a:srgbClr val="464646"/>
                </a:solidFill>
                <a:latin typeface="Core Sans D 35 Regular" panose="020B0503030302020204" pitchFamily="34" charset="0"/>
              </a:rPr>
              <a:t>De opbrengst van uw bezoek vloeit dus terug naar de lokale gemeenschap die hiervan profiteert in de vorm van banen, scholen, gezondheidszorg, enzovoort.</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nl-NL" sz="1800" dirty="0">
                <a:solidFill>
                  <a:srgbClr val="FF6700"/>
                </a:solidFill>
                <a:effectLst/>
                <a:latin typeface="Core Sans D 55 Bold" panose="020B0803030302020204" pitchFamily="34" charset="0"/>
              </a:rPr>
              <a:t>Lost City Trek, Colombia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nl-NL"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14</a:t>
            </a:fld>
            <a:endParaRPr lang="nl-NL"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SOCIALE VERANTWOORDELIJKHEID</a:t>
            </a:r>
          </a:p>
        </p:txBody>
      </p:sp>
    </p:spTree>
    <p:extLst>
      <p:ext uri="{BB962C8B-B14F-4D97-AF65-F5344CB8AC3E}">
        <p14:creationId xmlns:p14="http://schemas.microsoft.com/office/powerpoint/2010/main" val="263024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3127908"/>
          </a:xfrm>
          <a:prstGeom prst="rect">
            <a:avLst/>
          </a:prstGeom>
          <a:noFill/>
        </p:spPr>
        <p:txBody>
          <a:bodyPr wrap="square" rtlCol="0">
            <a:spAutoFit/>
          </a:bodyPr>
          <a:lstStyle/>
          <a:p>
            <a:pPr algn="just">
              <a:lnSpc>
                <a:spcPct val="107000"/>
              </a:lnSpc>
              <a:spcAft>
                <a:spcPts val="800"/>
              </a:spcAft>
            </a:pPr>
            <a:r>
              <a:rPr lang="nl-NL" sz="1000" dirty="0">
                <a:solidFill>
                  <a:srgbClr val="464646"/>
                </a:solidFill>
                <a:latin typeface="Core Sans D 35 Regular" panose="020B0503030302020204" pitchFamily="34" charset="0"/>
              </a:rPr>
              <a:t>Gemeten naar inkomen per hoofd van de bevolking is Tanzania een van de armste landen ter wereld.</a:t>
            </a:r>
          </a:p>
          <a:p>
            <a:pPr algn="just">
              <a:lnSpc>
                <a:spcPct val="107000"/>
              </a:lnSpc>
              <a:spcAft>
                <a:spcPts val="800"/>
              </a:spcAft>
            </a:pPr>
            <a:r>
              <a:rPr lang="nl-NL" sz="1000" dirty="0">
                <a:solidFill>
                  <a:srgbClr val="464646"/>
                </a:solidFill>
                <a:latin typeface="Core Sans D 35 Regular" panose="020B0503030302020204" pitchFamily="34" charset="0"/>
              </a:rPr>
              <a:t>In het Moshi Kids Center in Moshi werkt de NGO Zara Charity doelgericht om kinderen uit kansarme gezinnen een betere start op school te geven. Zara Charity identificeert gezinnen die het zich niet kunnen veroorloven om hun kinderen naar school te sturen of daar geen ervaring mee hebben. De NGO zorgt ervoor dat de kinderen gratis naar een kleuterschool kunnen gaan, waar ze een maaltijd en kleding krijgen en leren wat naar school gaan inhoudt.</a:t>
            </a:r>
          </a:p>
          <a:p>
            <a:pPr algn="just">
              <a:lnSpc>
                <a:spcPct val="107000"/>
              </a:lnSpc>
              <a:spcAft>
                <a:spcPts val="800"/>
              </a:spcAft>
            </a:pPr>
            <a:r>
              <a:rPr lang="nl-NL" sz="1000" dirty="0">
                <a:solidFill>
                  <a:srgbClr val="464646"/>
                </a:solidFill>
                <a:latin typeface="Core Sans D 35 Regular" panose="020B0503030302020204" pitchFamily="34" charset="0"/>
              </a:rPr>
              <a:t>Het doel van de kleuterschool is om de kinderen een kans te geven. Ze krijgen voedsel en kleding en een kans op een ​​beter leven. Het langetermijndoel van de kleuterschool is het opzetten van “sponsor ships”, zodat de kinderen naar een ECHTE school kunnen gaan en onderwijs kunnen volgen.</a:t>
            </a:r>
          </a:p>
          <a:p>
            <a:pPr algn="just">
              <a:lnSpc>
                <a:spcPct val="107000"/>
              </a:lnSpc>
              <a:spcAft>
                <a:spcPts val="800"/>
              </a:spcAft>
            </a:pPr>
            <a:r>
              <a:rPr lang="nl-NL" sz="1000" dirty="0">
                <a:solidFill>
                  <a:srgbClr val="464646"/>
                </a:solidFill>
                <a:latin typeface="Core Sans D 35 Regular" panose="020B0503030302020204" pitchFamily="34" charset="0"/>
              </a:rPr>
              <a:t>TourCompass ondersteunt de school met een vast maandelijks bedrag, dus alleen al als u bij ons een reis boekt, steunt u de kleuterschool.</a:t>
            </a:r>
          </a:p>
          <a:p>
            <a:pPr algn="just">
              <a:lnSpc>
                <a:spcPct val="107000"/>
              </a:lnSpc>
              <a:spcAft>
                <a:spcPts val="800"/>
              </a:spcAft>
            </a:pPr>
            <a:r>
              <a:rPr lang="nl-NL" sz="1000" dirty="0">
                <a:solidFill>
                  <a:srgbClr val="464646"/>
                </a:solidFill>
                <a:latin typeface="Core Sans D 35 Regular" panose="020B0503030302020204" pitchFamily="34" charset="0"/>
              </a:rPr>
              <a:t>Als u overnacht in het Springlands Hotel in Moshi, bijv. in verband met uw Kilimanjaro-trekking, kunt u een bezoek brengen aan de kleuterschool die op een steenworp afstand van het hotel ligt. U kunt kleding en speelgoed meenemen om aan de kinderen te geven of naar de markt gaan om eten te kopen dat u vervolgens kunt doneren.</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nl-NL" sz="1800" dirty="0">
                <a:solidFill>
                  <a:srgbClr val="FF6700"/>
                </a:solidFill>
                <a:effectLst/>
                <a:latin typeface="Core Sans D 55 Bold" panose="020B0803030302020204" pitchFamily="34" charset="0"/>
              </a:rPr>
              <a:t>Moshi Kids Center, Tanzania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nl-NL"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15</a:t>
            </a:fld>
            <a:endParaRPr lang="nl-NL" dirty="0">
              <a:solidFill>
                <a:schemeClr val="bg1"/>
              </a:solidFill>
            </a:endParaRPr>
          </a:p>
        </p:txBody>
      </p:sp>
      <p:sp>
        <p:nvSpPr>
          <p:cNvPr id="4" name="Tekstfelt 3">
            <a:extLst>
              <a:ext uri="{FF2B5EF4-FFF2-40B4-BE49-F238E27FC236}">
                <a16:creationId xmlns:a16="http://schemas.microsoft.com/office/drawing/2014/main" id="{E8136946-9D38-4A4D-D2A4-117180C11BD0}"/>
              </a:ext>
            </a:extLst>
          </p:cNvPr>
          <p:cNvSpPr txBox="1"/>
          <p:nvPr/>
        </p:nvSpPr>
        <p:spPr>
          <a:xfrm>
            <a:off x="318365"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SOCIALE VERANTWOORDELIJKHEID</a:t>
            </a:r>
          </a:p>
        </p:txBody>
      </p:sp>
    </p:spTree>
    <p:extLst>
      <p:ext uri="{BB962C8B-B14F-4D97-AF65-F5344CB8AC3E}">
        <p14:creationId xmlns:p14="http://schemas.microsoft.com/office/powerpoint/2010/main" val="3106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16</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nl-NL" sz="3500" dirty="0">
                <a:solidFill>
                  <a:srgbClr val="FAF3E9"/>
                </a:solidFill>
                <a:latin typeface="Core Sans D 55 Bold" panose="020B0803030302020204" pitchFamily="34" charset="0"/>
              </a:rPr>
              <a:t>Zorg voor mensen</a:t>
            </a:r>
          </a:p>
        </p:txBody>
      </p:sp>
      <p:sp>
        <p:nvSpPr>
          <p:cNvPr id="2" name="Tekstfelt 1">
            <a:extLst>
              <a:ext uri="{FF2B5EF4-FFF2-40B4-BE49-F238E27FC236}">
                <a16:creationId xmlns:a16="http://schemas.microsoft.com/office/drawing/2014/main" id="{B1C81F27-F2F2-4B9A-95AD-89302DC780B3}"/>
              </a:ext>
            </a:extLst>
          </p:cNvPr>
          <p:cNvSpPr txBox="1"/>
          <p:nvPr/>
        </p:nvSpPr>
        <p:spPr>
          <a:xfrm>
            <a:off x="1730830" y="3878927"/>
            <a:ext cx="3938450" cy="2744597"/>
          </a:xfrm>
          <a:prstGeom prst="rect">
            <a:avLst/>
          </a:prstGeom>
          <a:noFill/>
        </p:spPr>
        <p:txBody>
          <a:bodyPr wrap="square" rtlCol="0">
            <a:spAutoFit/>
          </a:bodyPr>
          <a:lstStyle/>
          <a:p>
            <a:pPr>
              <a:lnSpc>
                <a:spcPct val="107000"/>
              </a:lnSpc>
              <a:spcAft>
                <a:spcPts val="800"/>
              </a:spcAft>
            </a:pPr>
            <a:r>
              <a:rPr lang="nl-NL" sz="1100" dirty="0">
                <a:solidFill>
                  <a:srgbClr val="464646"/>
                </a:solidFill>
                <a:latin typeface="Core Sans D 35 Regular" panose="020B0503030302020204" pitchFamily="34" charset="0"/>
              </a:rPr>
              <a:t>Het klinkt als vanzelfsprekend, maar we moeten ons fatsoenlijk gedragen. Zowel in relatie tot ons eigen bedrijf, onze eigen medewerkers als tot de vele mensen waarmee we over de hele wereld samenwerken. </a:t>
            </a:r>
          </a:p>
          <a:p>
            <a:pPr>
              <a:lnSpc>
                <a:spcPct val="107000"/>
              </a:lnSpc>
              <a:spcAft>
                <a:spcPts val="800"/>
              </a:spcAft>
            </a:pPr>
            <a:r>
              <a:rPr lang="nl-NL" sz="1100" dirty="0">
                <a:solidFill>
                  <a:srgbClr val="464646"/>
                </a:solidFill>
                <a:latin typeface="Core Sans D 35 Regular" panose="020B0503030302020204" pitchFamily="34" charset="0"/>
              </a:rPr>
              <a:t>Wij verkopen dromen. Dromen die alleen vervuld kunnen worden door contact tussen mensen. Allereerst tussen ons en onze klanten, vervolgens tussen ons en onze samenwerkingspartners - en ten slotte tussen onze klanten en onze samenwerkingspartner. </a:t>
            </a:r>
          </a:p>
          <a:p>
            <a:pPr>
              <a:lnSpc>
                <a:spcPct val="107000"/>
              </a:lnSpc>
              <a:spcAft>
                <a:spcPts val="800"/>
              </a:spcAft>
            </a:pPr>
            <a:r>
              <a:rPr lang="nl-NL" sz="1100" dirty="0">
                <a:solidFill>
                  <a:srgbClr val="464646"/>
                </a:solidFill>
                <a:latin typeface="Core Sans D 35 Regular" panose="020B0503030302020204" pitchFamily="34" charset="0"/>
              </a:rPr>
              <a:t>Dat nemen wij heel serieus. Er is een reden waarom we altijd onze samenwerkingspartners beschouwen als dat wat ze zijn: partners. </a:t>
            </a:r>
          </a:p>
          <a:p>
            <a:pPr>
              <a:lnSpc>
                <a:spcPct val="107000"/>
              </a:lnSpc>
              <a:spcAft>
                <a:spcPts val="800"/>
              </a:spcAft>
            </a:pPr>
            <a:r>
              <a:rPr lang="nl-NL" sz="1100" dirty="0">
                <a:solidFill>
                  <a:srgbClr val="464646"/>
                </a:solidFill>
                <a:latin typeface="Core Sans D 35 Regular" panose="020B0503030302020204" pitchFamily="34" charset="0"/>
              </a:rPr>
              <a:t>We doen dit samen. </a:t>
            </a:r>
          </a:p>
        </p:txBody>
      </p:sp>
      <p:sp>
        <p:nvSpPr>
          <p:cNvPr id="4" name="Tekstfelt 3">
            <a:extLst>
              <a:ext uri="{FF2B5EF4-FFF2-40B4-BE49-F238E27FC236}">
                <a16:creationId xmlns:a16="http://schemas.microsoft.com/office/drawing/2014/main" id="{2D20325F-2304-15C4-83B5-72BB0640F570}"/>
              </a:ext>
            </a:extLst>
          </p:cNvPr>
          <p:cNvSpPr txBox="1"/>
          <p:nvPr/>
        </p:nvSpPr>
        <p:spPr>
          <a:xfrm>
            <a:off x="5897881" y="3878927"/>
            <a:ext cx="3621258" cy="987706"/>
          </a:xfrm>
          <a:prstGeom prst="rect">
            <a:avLst/>
          </a:prstGeom>
          <a:noFill/>
        </p:spPr>
        <p:txBody>
          <a:bodyPr wrap="square" rtlCol="0">
            <a:spAutoFit/>
          </a:bodyPr>
          <a:lstStyle/>
          <a:p>
            <a:pPr>
              <a:lnSpc>
                <a:spcPct val="107000"/>
              </a:lnSpc>
              <a:spcAft>
                <a:spcPts val="800"/>
              </a:spcAft>
            </a:pPr>
            <a:r>
              <a:rPr lang="nl-NL" sz="1100" dirty="0">
                <a:solidFill>
                  <a:srgbClr val="464646"/>
                </a:solidFill>
                <a:latin typeface="Core Sans D 35 Regular" panose="020B0503030302020204" pitchFamily="34" charset="0"/>
              </a:rPr>
              <a:t>We volgen een "code of conduct" waaronder ook al onze samenwerkingspartners hun handtekening hebben gezet. Deze is in overeenstemming met de tien beginselen van het VN Global Compact, die bescherming garanderen op het gebied van mensenrechten, werknemersrechten, milieu en corruptiebestrijding.</a:t>
            </a:r>
          </a:p>
        </p:txBody>
      </p:sp>
    </p:spTree>
    <p:extLst>
      <p:ext uri="{BB962C8B-B14F-4D97-AF65-F5344CB8AC3E}">
        <p14:creationId xmlns:p14="http://schemas.microsoft.com/office/powerpoint/2010/main" val="33180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57572" y="1782016"/>
            <a:ext cx="4689769" cy="4383123"/>
          </a:xfrm>
          <a:prstGeom prst="rect">
            <a:avLst/>
          </a:prstGeom>
          <a:noFill/>
        </p:spPr>
        <p:txBody>
          <a:bodyPr wrap="square" rtlCol="0">
            <a:spAutoFit/>
          </a:bodyPr>
          <a:lstStyle/>
          <a:p>
            <a:pPr algn="just">
              <a:lnSpc>
                <a:spcPct val="107000"/>
              </a:lnSpc>
              <a:spcAft>
                <a:spcPts val="800"/>
              </a:spcAft>
            </a:pPr>
            <a:r>
              <a:rPr lang="nl-NL" sz="1000" dirty="0">
                <a:solidFill>
                  <a:srgbClr val="464646"/>
                </a:solidFill>
                <a:latin typeface="Core Sans D 35 Regular" panose="020B0503030302020204" pitchFamily="34" charset="0"/>
              </a:rPr>
              <a:t>Onze vakkundige gidsen en dragers dragen ertoe bij dat u veilig de top van de hoogste berg van Afrika bereikt. Ook daarom is het voor ons belangrijk dat zij goede werkomstandigheden hebben.</a:t>
            </a:r>
          </a:p>
          <a:p>
            <a:pPr algn="just">
              <a:lnSpc>
                <a:spcPct val="107000"/>
              </a:lnSpc>
              <a:spcAft>
                <a:spcPts val="800"/>
              </a:spcAft>
            </a:pPr>
            <a:r>
              <a:rPr lang="nl-NL" sz="1000" dirty="0">
                <a:solidFill>
                  <a:srgbClr val="464646"/>
                </a:solidFill>
                <a:latin typeface="Core Sans D 35 Regular" panose="020B0503030302020204" pitchFamily="34" charset="0"/>
              </a:rPr>
              <a:t>Er zijn een aantal verschillende organisaties die zich inzetten voor goede werkomstandigheden voor dragers. De verschillende touroperators kiezen zelf met welke organisatie ze samenwerken. De grootste organisaties zijn Tanzania Porters Organization, Kilimanjaro Porter Assistance Project en Mount Kilimanjaro Porter Society.</a:t>
            </a:r>
          </a:p>
          <a:p>
            <a:pPr algn="just">
              <a:lnSpc>
                <a:spcPct val="107000"/>
              </a:lnSpc>
              <a:spcAft>
                <a:spcPts val="800"/>
              </a:spcAft>
            </a:pPr>
            <a:r>
              <a:rPr lang="nl-NL" sz="1000" dirty="0">
                <a:solidFill>
                  <a:srgbClr val="464646"/>
                </a:solidFill>
                <a:latin typeface="Core Sans D 35 Regular" panose="020B0503030302020204" pitchFamily="34" charset="0"/>
              </a:rPr>
              <a:t>Onze samenwerkingspartner in Tanzania is lid van KIATO (Kilimanjaro Association Of Tour Operators) en Mount Kilimanjaro Porters Society (MKPS), een van de grootste en oudste organisaties van Tanzania. Dit betekent dat alle dragers die wij inzetten op de Kilimanjaro lid zijn van MKPS.</a:t>
            </a:r>
          </a:p>
          <a:p>
            <a:pPr algn="just">
              <a:lnSpc>
                <a:spcPct val="107000"/>
              </a:lnSpc>
              <a:spcAft>
                <a:spcPts val="800"/>
              </a:spcAft>
            </a:pPr>
            <a:r>
              <a:rPr lang="nl-NL" sz="1000" dirty="0">
                <a:solidFill>
                  <a:srgbClr val="464646"/>
                </a:solidFill>
                <a:latin typeface="Core Sans D 35 Regular" panose="020B0503030302020204" pitchFamily="34" charset="0"/>
              </a:rPr>
              <a:t>De MKPS is opgericht op initiatief van de dragers zelf en deze onafhankelijke organisatie streeft naar betere omstandigheden voor gidsen en dragers op de Kilimanjaro.</a:t>
            </a:r>
          </a:p>
          <a:p>
            <a:pPr algn="just">
              <a:lnSpc>
                <a:spcPct val="107000"/>
              </a:lnSpc>
              <a:spcAft>
                <a:spcPts val="800"/>
              </a:spcAft>
            </a:pPr>
            <a:r>
              <a:rPr lang="nl-NL" sz="1000" dirty="0">
                <a:solidFill>
                  <a:srgbClr val="464646"/>
                </a:solidFill>
                <a:latin typeface="Core Sans D 35 Regular" panose="020B0503030302020204" pitchFamily="34" charset="0"/>
              </a:rPr>
              <a:t>De Tanzaniaanse wetgeving garandeert dragers op de Kilimanjaro een minimumloon en het lidmaatschap van de MKPS zorgt ervoor dat de drager in kwestie meer krijgt dan het minimumloon. De MKPS zorgt er bovendien voor dat alle dragers dagelijks drie maaltijden krijgen, goede kleding voor de berg (jassen, schoenen, handschoenen, enz.), tent, slaapzak, matras, enz. Bovendien zijn er regels afgesproken over hoeveel de drager eigenlijk mag dragen, en hebben alle dragers een ziektekostenverzekering. Ze hebben ook een cursus eerste hulp en Engelse taalles gehad, instructies voor het openen van een bankrekening, enz. Op hun beurt verplichten de dragers van MKPS zich om twee keer per jaar te helpen met het opruimen van afval op de weg naar de top. </a:t>
            </a:r>
          </a:p>
          <a:p>
            <a:pPr algn="just">
              <a:lnSpc>
                <a:spcPct val="107000"/>
              </a:lnSpc>
              <a:spcAft>
                <a:spcPts val="800"/>
              </a:spcAft>
            </a:pPr>
            <a:r>
              <a:rPr lang="nl-NL" sz="1000" dirty="0">
                <a:solidFill>
                  <a:srgbClr val="464646"/>
                </a:solidFill>
                <a:latin typeface="Core Sans D 35 Regular" panose="020B0503030302020204" pitchFamily="34" charset="0"/>
              </a:rPr>
              <a:t>De MKPS is 100% Tanzaniaans.</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685059"/>
          </a:xfrm>
          <a:prstGeom prst="rect">
            <a:avLst/>
          </a:prstGeom>
          <a:noFill/>
        </p:spPr>
        <p:txBody>
          <a:bodyPr wrap="square" rtlCol="0">
            <a:spAutoFit/>
          </a:bodyPr>
          <a:lstStyle/>
          <a:p>
            <a:pPr>
              <a:lnSpc>
                <a:spcPct val="107000"/>
              </a:lnSpc>
              <a:spcAft>
                <a:spcPts val="800"/>
              </a:spcAft>
            </a:pPr>
            <a:r>
              <a:rPr lang="nl-NL" sz="1800" dirty="0">
                <a:solidFill>
                  <a:srgbClr val="FF6700"/>
                </a:solidFill>
                <a:effectLst/>
                <a:latin typeface="Core Sans D 55 Bold" panose="020B0803030302020204" pitchFamily="34" charset="0"/>
              </a:rPr>
              <a:t>Arbeidsomstandigheden voor gidsen en </a:t>
            </a:r>
            <a:br>
              <a:rPr lang="nl-NL" sz="1800" dirty="0">
                <a:solidFill>
                  <a:srgbClr val="FF6700"/>
                </a:solidFill>
                <a:effectLst/>
                <a:latin typeface="Core Sans D 55 Bold" panose="020B0803030302020204" pitchFamily="34" charset="0"/>
              </a:rPr>
            </a:br>
            <a:r>
              <a:rPr lang="nl-NL" sz="1800" dirty="0">
                <a:solidFill>
                  <a:srgbClr val="FF6700"/>
                </a:solidFill>
                <a:effectLst/>
                <a:latin typeface="Core Sans D 55 Bold" panose="020B0803030302020204" pitchFamily="34" charset="0"/>
              </a:rPr>
              <a:t>dragers, Kilimanjaro</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nl-NL"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17</a:t>
            </a:fld>
            <a:endParaRPr lang="nl-NL"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ZORG VOOR MENSEN</a:t>
            </a:r>
          </a:p>
        </p:txBody>
      </p:sp>
    </p:spTree>
    <p:extLst>
      <p:ext uri="{BB962C8B-B14F-4D97-AF65-F5344CB8AC3E}">
        <p14:creationId xmlns:p14="http://schemas.microsoft.com/office/powerpoint/2010/main" val="2976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18</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27000"/>
              </a:prstClr>
            </a:outerShdw>
          </a:effectLst>
        </p:spPr>
        <p:txBody>
          <a:bodyPr wrap="square" rtlCol="0">
            <a:spAutoFit/>
          </a:bodyPr>
          <a:lstStyle/>
          <a:p>
            <a:pPr algn="ctr"/>
            <a:r>
              <a:rPr lang="nl-NL" sz="3500" dirty="0">
                <a:solidFill>
                  <a:srgbClr val="FAF3E9"/>
                </a:solidFill>
                <a:latin typeface="Core Sans D 55 Bold" panose="020B0803030302020204" pitchFamily="34" charset="0"/>
              </a:rPr>
              <a:t>People &amp; Culture</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246630" y="3878927"/>
            <a:ext cx="4422649" cy="1107996"/>
          </a:xfrm>
          <a:prstGeom prst="rect">
            <a:avLst/>
          </a:prstGeom>
          <a:noFill/>
        </p:spPr>
        <p:txBody>
          <a:bodyPr wrap="square" rtlCol="0">
            <a:spAutoFit/>
          </a:bodyPr>
          <a:lstStyle/>
          <a:p>
            <a:pPr rtl="0"/>
            <a:r>
              <a:rPr lang="nl-NL" sz="1100" dirty="0">
                <a:effectLst/>
                <a:latin typeface="Core Sans D 35 Regular" panose="020B0503030302020204"/>
              </a:rPr>
              <a:t>Voor ons van TourCompass is het belangrijk dat we voor een sterke bedrijfscultuur zorgen en tegelijkertijd een hoge mate van werknemerstevredenheid hebben. </a:t>
            </a:r>
          </a:p>
          <a:p>
            <a:pPr rtl="0"/>
            <a:endParaRPr lang="nl-NL" sz="1100" dirty="0">
              <a:latin typeface="Core Sans D 35 Regular" panose="020B0503030302020204"/>
            </a:endParaRPr>
          </a:p>
          <a:p>
            <a:pPr rtl="0"/>
            <a:r>
              <a:rPr lang="nl-NL" sz="1100" dirty="0">
                <a:effectLst/>
                <a:latin typeface="Core Sans D 35 Regular" panose="020B0503030302020204"/>
              </a:rPr>
              <a:t>Daarom zijn we in 2023 een aantal initiatieven gestart om de hoge mate van werknemerstevredenheid te waarborgen en ervoor te zorgen dat we onze sterke cultuur behouden. </a:t>
            </a:r>
            <a:endParaRPr lang="nl-NL" sz="1050" b="0" i="0" dirty="0">
              <a:solidFill>
                <a:srgbClr val="464646"/>
              </a:solidFill>
              <a:effectLst/>
              <a:latin typeface="Core Sans D 35 Regular" panose="020B0503030302020204" pitchFamily="34" charset="0"/>
            </a:endParaRP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1" y="3878927"/>
            <a:ext cx="5047488" cy="2631490"/>
          </a:xfrm>
          <a:prstGeom prst="rect">
            <a:avLst/>
          </a:prstGeom>
          <a:noFill/>
        </p:spPr>
        <p:txBody>
          <a:bodyPr wrap="square" rtlCol="0">
            <a:spAutoFit/>
          </a:bodyPr>
          <a:lstStyle/>
          <a:p>
            <a:pPr rtl="0"/>
            <a:r>
              <a:rPr lang="nl-NL" sz="1100" dirty="0">
                <a:effectLst/>
                <a:latin typeface="Core Sans D 35 Regular" panose="020B0503030302020204"/>
              </a:rPr>
              <a:t>Deze initiatieven omvatten onder andere:</a:t>
            </a:r>
          </a:p>
          <a:p>
            <a:pPr rtl="0"/>
            <a:endParaRPr lang="nl-NL" sz="1100" dirty="0">
              <a:effectLst/>
              <a:latin typeface="Core Sans D 35 Regular" panose="020B0503030302020204"/>
            </a:endParaRPr>
          </a:p>
          <a:p>
            <a:pPr marL="171450" indent="-171450" rtl="0">
              <a:buFont typeface="Arial" panose="020B0604020202020204" pitchFamily="34" charset="0"/>
              <a:buChar char="•"/>
            </a:pPr>
            <a:r>
              <a:rPr lang="nl-NL" sz="1100" dirty="0">
                <a:effectLst/>
                <a:latin typeface="Core Sans D 35 Regular" panose="020B0503030302020204"/>
              </a:rPr>
              <a:t>De aanstelling van een People &amp; Culture Manager </a:t>
            </a:r>
          </a:p>
          <a:p>
            <a:pPr marL="171450" indent="-171450" rtl="0">
              <a:buFont typeface="Arial" panose="020B0604020202020204" pitchFamily="34" charset="0"/>
              <a:buChar char="•"/>
            </a:pPr>
            <a:endParaRPr lang="nl-NL" sz="1100" dirty="0">
              <a:effectLst/>
              <a:latin typeface="Core Sans D 35 Regular" panose="020B0503030302020204"/>
            </a:endParaRPr>
          </a:p>
          <a:p>
            <a:pPr marL="171450" indent="-171450" rtl="0">
              <a:buFont typeface="Arial" panose="020B0604020202020204" pitchFamily="34" charset="0"/>
              <a:buChar char="•"/>
            </a:pPr>
            <a:r>
              <a:rPr lang="nl-NL" sz="1100" dirty="0">
                <a:effectLst/>
                <a:latin typeface="Core Sans D 35 Regular" panose="020B0503030302020204"/>
              </a:rPr>
              <a:t>Elk kwartaal een werknemerstevredenheidsonderzoek waarbij de werknemers anoniem de mogelijkheid hebben om het bedrijf en het management te beoordelen op verschillende criteria.</a:t>
            </a:r>
          </a:p>
          <a:p>
            <a:pPr marL="171450" indent="-171450" rtl="0">
              <a:buFont typeface="Arial" panose="020B0604020202020204" pitchFamily="34" charset="0"/>
              <a:buChar char="•"/>
            </a:pPr>
            <a:endParaRPr lang="nl-NL" sz="1100" dirty="0">
              <a:effectLst/>
              <a:latin typeface="Core Sans D 35 Regular" panose="020B0503030302020204"/>
            </a:endParaRPr>
          </a:p>
          <a:p>
            <a:pPr marL="171450" indent="-171450" rtl="0">
              <a:buFont typeface="Arial" panose="020B0604020202020204" pitchFamily="34" charset="0"/>
              <a:buChar char="•"/>
            </a:pPr>
            <a:r>
              <a:rPr lang="nl-NL" sz="1100" dirty="0">
                <a:effectLst/>
                <a:latin typeface="Core Sans D 35 Regular" panose="020B0503030302020204"/>
              </a:rPr>
              <a:t>Kwartaalbijeenkomsten van het People and Culture-forum waarbij het management bijeenkomt om de recente werknemerstevredenheidsonderzoeken te evalueren en nieuwe initiatieven te starten om de betrokkenheid van werknemers verder te versterken. </a:t>
            </a:r>
          </a:p>
          <a:p>
            <a:pPr marL="171450" indent="-171450" rtl="0">
              <a:buFont typeface="Arial" panose="020B0604020202020204" pitchFamily="34" charset="0"/>
              <a:buChar char="•"/>
            </a:pPr>
            <a:endParaRPr lang="nl-NL" sz="1100" dirty="0">
              <a:effectLst/>
              <a:latin typeface="Core Sans D 35 Regular" panose="020B0503030302020204"/>
            </a:endParaRPr>
          </a:p>
          <a:p>
            <a:pPr marL="171450" indent="-171450" rtl="0">
              <a:buFont typeface="Arial" panose="020B0604020202020204" pitchFamily="34" charset="0"/>
              <a:buChar char="•"/>
            </a:pPr>
            <a:r>
              <a:rPr lang="nl-NL" sz="1100" dirty="0">
                <a:effectLst/>
                <a:latin typeface="Core Sans D 35 Regular" panose="020B0503030302020204"/>
              </a:rPr>
              <a:t>Wij zijn er trots op dat onze tevredenheidsonderzoeken over het hele jaar bekeken een totaalscore van 4,3 uit 5 opleverden </a:t>
            </a:r>
            <a:r>
              <a:rPr lang="nl-NL" sz="1100" dirty="0">
                <a:latin typeface="Core Sans D 35 Regular" panose="020B0503030302020204"/>
              </a:rPr>
              <a:t> - en</a:t>
            </a:r>
            <a:r>
              <a:rPr lang="nl-NL" sz="1100" dirty="0">
                <a:effectLst/>
                <a:latin typeface="Core Sans D 35 Regular" panose="020B0503030302020204"/>
              </a:rPr>
              <a:t> maar liefst 92% van onze werknemers </a:t>
            </a:r>
            <a:r>
              <a:rPr lang="nl-NL" sz="1100" dirty="0">
                <a:latin typeface="Core Sans D 35 Regular" panose="020B0503030302020204"/>
              </a:rPr>
              <a:t>ziet zichzelf ook over 2 jaar </a:t>
            </a:r>
            <a:r>
              <a:rPr lang="nl-NL" sz="1100" dirty="0">
                <a:effectLst/>
                <a:latin typeface="Core Sans D 35 Regular" panose="020B0503030302020204"/>
              </a:rPr>
              <a:t> onderdeel uitmaken van TourCompass.</a:t>
            </a:r>
          </a:p>
          <a:p>
            <a:pPr algn="just"/>
            <a:endParaRPr lang="nl-NL"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6837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19</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15000"/>
              </a:prstClr>
            </a:outerShdw>
          </a:effectLst>
        </p:spPr>
        <p:txBody>
          <a:bodyPr wrap="square" rtlCol="0">
            <a:spAutoFit/>
          </a:bodyPr>
          <a:lstStyle/>
          <a:p>
            <a:pPr algn="ctr"/>
            <a:r>
              <a:rPr lang="nl-NL" sz="3500" dirty="0">
                <a:solidFill>
                  <a:srgbClr val="FAF3E9"/>
                </a:solidFill>
                <a:latin typeface="Core Sans D 55 Bold" panose="020B0803030302020204" pitchFamily="34" charset="0"/>
              </a:rPr>
              <a:t>DOELEN VOOR 2024</a:t>
            </a:r>
          </a:p>
        </p:txBody>
      </p:sp>
      <p:sp>
        <p:nvSpPr>
          <p:cNvPr id="2" name="Tekstfelt 1">
            <a:extLst>
              <a:ext uri="{FF2B5EF4-FFF2-40B4-BE49-F238E27FC236}">
                <a16:creationId xmlns:a16="http://schemas.microsoft.com/office/drawing/2014/main" id="{6AD1EA89-1374-D338-FDB5-6C8489E89A5F}"/>
              </a:ext>
            </a:extLst>
          </p:cNvPr>
          <p:cNvSpPr txBox="1"/>
          <p:nvPr/>
        </p:nvSpPr>
        <p:spPr>
          <a:xfrm>
            <a:off x="914400" y="3796631"/>
            <a:ext cx="4754880" cy="2870016"/>
          </a:xfrm>
          <a:prstGeom prst="rect">
            <a:avLst/>
          </a:prstGeom>
          <a:noFill/>
        </p:spPr>
        <p:txBody>
          <a:bodyPr wrap="square" rtlCol="0">
            <a:spAutoFit/>
          </a:bodyPr>
          <a:lstStyle/>
          <a:p>
            <a:pPr>
              <a:lnSpc>
                <a:spcPct val="107000"/>
              </a:lnSpc>
              <a:spcAft>
                <a:spcPts val="800"/>
              </a:spcAft>
            </a:pPr>
            <a:r>
              <a:rPr lang="nl-NL" sz="1000" dirty="0">
                <a:solidFill>
                  <a:srgbClr val="464646"/>
                </a:solidFill>
                <a:latin typeface="Core Sans D 35 Regular" panose="020B0503030302020204" pitchFamily="34" charset="0"/>
              </a:rPr>
              <a:t>In 2024 blijven wij ons uiteraard focussen op onze 4 kerngebieden: </a:t>
            </a:r>
            <a:br>
              <a:rPr dirty="0"/>
            </a:br>
            <a:endParaRPr lang="nl-NL" sz="1000" dirty="0">
              <a:solidFill>
                <a:srgbClr val="464646"/>
              </a:solidFill>
              <a:latin typeface="Core Sans D 35 Regular" panose="020B0503030302020204" pitchFamily="34" charset="0"/>
            </a:endParaRP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Klimaat &amp; milieu: Verminderen van de CO2-uitstoot met betrekking tot onze reizen </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Sociale verantwoordelijkheid: Steunen van kwetsbare lokale gemeenschappen</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Verantwoordelijkheid voor de natuur: Aandacht voor dierenwelzijn</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pitchFamily="34" charset="0"/>
              </a:rPr>
              <a:t>Governance: Ons fatsoenlijk gedragen, hieronder het volgen van wetgeving en algemeen goede zeden</a:t>
            </a:r>
          </a:p>
          <a:p>
            <a:pPr marL="457200">
              <a:lnSpc>
                <a:spcPct val="107000"/>
              </a:lnSpc>
              <a:spcAft>
                <a:spcPts val="800"/>
              </a:spcAft>
            </a:pPr>
            <a:r>
              <a:rPr lang="nl-NL" sz="1000" dirty="0">
                <a:solidFill>
                  <a:srgbClr val="464646"/>
                </a:solidFill>
                <a:latin typeface="Core Sans D 35 Regular" panose="020B0503030302020204" pitchFamily="34" charset="0"/>
              </a:rPr>
              <a:t> </a:t>
            </a:r>
          </a:p>
          <a:p>
            <a:pPr>
              <a:lnSpc>
                <a:spcPct val="107000"/>
              </a:lnSpc>
              <a:spcAft>
                <a:spcPts val="800"/>
              </a:spcAft>
            </a:pPr>
            <a:r>
              <a:rPr lang="nl-NL" sz="1000" dirty="0">
                <a:solidFill>
                  <a:srgbClr val="464646"/>
                </a:solidFill>
                <a:latin typeface="Core Sans D 35 Regular" panose="020B0503030302020204" pitchFamily="34" charset="0"/>
              </a:rPr>
              <a:t>We hebben als doel om een punt toe te voegen aan deze lijst: biodiversiteit. We misten dit bij onze huidige inzet op het gebied van duurzaamheid.  </a:t>
            </a:r>
          </a:p>
          <a:p>
            <a:pPr>
              <a:lnSpc>
                <a:spcPct val="107000"/>
              </a:lnSpc>
              <a:spcAft>
                <a:spcPts val="800"/>
              </a:spcAft>
            </a:pPr>
            <a:r>
              <a:rPr lang="nl-NL" sz="1000" dirty="0">
                <a:solidFill>
                  <a:srgbClr val="464646"/>
                </a:solidFill>
                <a:latin typeface="Core Sans D 35 Regular" panose="020B0503030302020204" pitchFamily="34" charset="0"/>
              </a:rPr>
              <a:t>Een van onze belangrijkste doelen voor 2024 is het uitbreiden van het aantal projecten dat we wereldwijd ondersteunen. We geloven dat we een unieke kans hebben om bij te dragen aan een positieve ontwikkeling in veel van de landen waar we naartoe reizen, zowel op sociaal gebied als op milieugebied.</a:t>
            </a: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0" y="3796631"/>
            <a:ext cx="4590288" cy="2467855"/>
          </a:xfrm>
          <a:prstGeom prst="rect">
            <a:avLst/>
          </a:prstGeom>
          <a:noFill/>
        </p:spPr>
        <p:txBody>
          <a:bodyPr wrap="square" rtlCol="0">
            <a:spAutoFit/>
          </a:bodyPr>
          <a:lstStyle/>
          <a:p>
            <a:pPr>
              <a:lnSpc>
                <a:spcPct val="107000"/>
              </a:lnSpc>
              <a:spcAft>
                <a:spcPts val="800"/>
              </a:spcAft>
            </a:pPr>
            <a:r>
              <a:rPr lang="nl-NL" sz="1000" dirty="0">
                <a:solidFill>
                  <a:srgbClr val="464646"/>
                </a:solidFill>
                <a:latin typeface="Core Sans D 35 Regular" panose="020B0503030302020204" pitchFamily="34" charset="0"/>
              </a:rPr>
              <a:t>We zijn van mening dat reizen bijdragen aan het creëren van positieve impact in de wereld, voor zowel degenen die ervaringen opdoen als voor degenen die ervaringen creëren. Het is ons doel om het aantal projecten dat we ondersteunen voortdurend te vergroten, dat wil zeggen projecten die een wezenlijke impact hebben op de lokale gemeenschappen.</a:t>
            </a:r>
          </a:p>
          <a:p>
            <a:pPr>
              <a:lnSpc>
                <a:spcPct val="107000"/>
              </a:lnSpc>
              <a:spcAft>
                <a:spcPts val="800"/>
              </a:spcAft>
            </a:pPr>
            <a:r>
              <a:rPr lang="nl-NL" sz="1000" dirty="0">
                <a:solidFill>
                  <a:srgbClr val="464646"/>
                </a:solidFill>
                <a:latin typeface="Core Sans D 35 Regular" panose="020B0503030302020204" pitchFamily="34" charset="0"/>
              </a:rPr>
              <a:t>We werken ook doelgericht aan het formuleren van een vliegbeleid. We werken samen met veel luchtvaartmaatschappijen en er ligt een grote taak om de verschillende strategieën van deze bedrijven in kaart te brengen. </a:t>
            </a:r>
          </a:p>
          <a:p>
            <a:pPr>
              <a:lnSpc>
                <a:spcPct val="107000"/>
              </a:lnSpc>
              <a:spcAft>
                <a:spcPts val="800"/>
              </a:spcAft>
            </a:pPr>
            <a:r>
              <a:rPr lang="nl-NL" sz="1000" dirty="0">
                <a:solidFill>
                  <a:srgbClr val="464646"/>
                </a:solidFill>
                <a:latin typeface="Core Sans D 35 Regular" panose="020B0503030302020204" pitchFamily="34" charset="0"/>
              </a:rPr>
              <a:t>Daarnaast is het ons doel voor 2024 om de uitstoot van onze 10 best verkochte hotels in kaart te brengen, autoreizen te vervangen door treinreizen op ten minste één van onze top-10 best verkochte reizen, en het gebruik van elektrische auto's te introduceren op ten minste één bestemming.</a:t>
            </a:r>
          </a:p>
          <a:p>
            <a:pPr>
              <a:lnSpc>
                <a:spcPct val="107000"/>
              </a:lnSpc>
              <a:spcAft>
                <a:spcPts val="800"/>
              </a:spcAft>
            </a:pPr>
            <a:r>
              <a:rPr lang="nl-NL" sz="1000" dirty="0">
                <a:solidFill>
                  <a:srgbClr val="464646"/>
                </a:solidFill>
                <a:latin typeface="Core Sans D 35 Regular" panose="020B0503030302020204" pitchFamily="34" charset="0"/>
              </a:rPr>
              <a:t>Wij verheugen ons erop!</a:t>
            </a:r>
          </a:p>
          <a:p>
            <a:pPr algn="just"/>
            <a:endParaRPr lang="nl-NL"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3276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D2BAFDCC-A07D-FDBF-206C-B7FCBB4C40E8}"/>
              </a:ext>
            </a:extLst>
          </p:cNvPr>
          <p:cNvSpPr txBox="1"/>
          <p:nvPr/>
        </p:nvSpPr>
        <p:spPr>
          <a:xfrm>
            <a:off x="6419088" y="970953"/>
            <a:ext cx="3463636" cy="553998"/>
          </a:xfrm>
          <a:prstGeom prst="rect">
            <a:avLst/>
          </a:prstGeom>
          <a:noFill/>
        </p:spPr>
        <p:txBody>
          <a:bodyPr wrap="square" rtlCol="0">
            <a:spAutoFit/>
          </a:bodyPr>
          <a:lstStyle/>
          <a:p>
            <a:r>
              <a:rPr lang="nl-NL" sz="3000" dirty="0">
                <a:solidFill>
                  <a:srgbClr val="FF6700"/>
                </a:solidFill>
                <a:latin typeface="Core Sans D 55 Bold" panose="020B0803030302020204" pitchFamily="34" charset="0"/>
              </a:rPr>
              <a:t>Inhoud</a:t>
            </a:r>
          </a:p>
        </p:txBody>
      </p:sp>
      <p:sp>
        <p:nvSpPr>
          <p:cNvPr id="8" name="Tekstfelt 7">
            <a:extLst>
              <a:ext uri="{FF2B5EF4-FFF2-40B4-BE49-F238E27FC236}">
                <a16:creationId xmlns:a16="http://schemas.microsoft.com/office/drawing/2014/main" id="{DAA2E565-CD25-92A0-E4F9-0500CB774519}"/>
              </a:ext>
            </a:extLst>
          </p:cNvPr>
          <p:cNvSpPr txBox="1"/>
          <p:nvPr/>
        </p:nvSpPr>
        <p:spPr>
          <a:xfrm>
            <a:off x="6419088" y="1524951"/>
            <a:ext cx="5625214" cy="4192686"/>
          </a:xfrm>
          <a:prstGeom prst="rect">
            <a:avLst/>
          </a:prstGeom>
          <a:noFill/>
        </p:spPr>
        <p:txBody>
          <a:bodyPr wrap="square" rtlCol="0">
            <a:spAutoFit/>
          </a:bodyPr>
          <a:lstStyle/>
          <a:p>
            <a:pPr defTabSz="1022350">
              <a:lnSpc>
                <a:spcPct val="150000"/>
              </a:lnSpc>
            </a:pPr>
            <a:r>
              <a:rPr lang="nl-NL" sz="1300" dirty="0">
                <a:solidFill>
                  <a:srgbClr val="464646"/>
                </a:solidFill>
                <a:latin typeface="Core Sans D 35 Regular" panose="020B0503030302020204" pitchFamily="34" charset="0"/>
              </a:rPr>
              <a:t>INLEIDING</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3</a:t>
            </a:r>
            <a:br>
              <a:rPr dirty="0"/>
            </a:br>
            <a:r>
              <a:rPr lang="nl-NL" sz="1300" dirty="0">
                <a:solidFill>
                  <a:srgbClr val="464646"/>
                </a:solidFill>
                <a:latin typeface="Core Sans D 35 Regular" panose="020B0503030302020204" pitchFamily="34" charset="0"/>
              </a:rPr>
              <a:t>ONZE DUURZAAMHEIDSSTRATEGIE</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4</a:t>
            </a:r>
          </a:p>
          <a:p>
            <a:pPr defTabSz="1022350">
              <a:lnSpc>
                <a:spcPct val="150000"/>
              </a:lnSpc>
            </a:pPr>
            <a:r>
              <a:rPr lang="nl-NL" sz="1300" dirty="0">
                <a:solidFill>
                  <a:srgbClr val="464646"/>
                </a:solidFill>
                <a:latin typeface="Core Sans D 35 Regular" panose="020B0503030302020204" pitchFamily="34" charset="0"/>
              </a:rPr>
              <a:t>KLIMAAT &amp; MILIEU</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6</a:t>
            </a:r>
          </a:p>
          <a:p>
            <a:pPr defTabSz="1022350">
              <a:lnSpc>
                <a:spcPct val="150000"/>
              </a:lnSpc>
            </a:pPr>
            <a:r>
              <a:rPr lang="nl-NL" sz="1300" dirty="0">
                <a:solidFill>
                  <a:srgbClr val="464646"/>
                </a:solidFill>
                <a:latin typeface="Core Sans D 35 Regular" panose="020B0503030302020204" pitchFamily="34" charset="0"/>
              </a:rPr>
              <a:t>DIERENWELZIJN</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10</a:t>
            </a:r>
          </a:p>
          <a:p>
            <a:pPr defTabSz="1022350">
              <a:lnSpc>
                <a:spcPct val="150000"/>
              </a:lnSpc>
              <a:tabLst>
                <a:tab pos="5019675" algn="l"/>
              </a:tabLst>
            </a:pPr>
            <a:r>
              <a:rPr lang="nl-NL" sz="1200" dirty="0">
                <a:solidFill>
                  <a:srgbClr val="464646"/>
                </a:solidFill>
                <a:latin typeface="Core Sans D 35 Regular" panose="020B0503030302020204" pitchFamily="34" charset="0"/>
              </a:rPr>
              <a:t>   - HIGHLIGHT: KAPAMA PRIVATE GAME RESERVE, </a:t>
            </a:r>
            <a:r>
              <a:rPr lang="nl-NL" sz="1300" dirty="0">
                <a:solidFill>
                  <a:srgbClr val="464646"/>
                </a:solidFill>
                <a:latin typeface="Core Sans D 35 Regular" panose="020B0503030302020204" pitchFamily="34" charset="0"/>
              </a:rPr>
              <a:t>ZUID-AFRIKA</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11</a:t>
            </a:r>
          </a:p>
          <a:p>
            <a:pPr defTabSz="1022350">
              <a:lnSpc>
                <a:spcPct val="150000"/>
              </a:lnSpc>
            </a:pPr>
            <a:r>
              <a:rPr lang="nl-NL" sz="1300" dirty="0">
                <a:solidFill>
                  <a:srgbClr val="464646"/>
                </a:solidFill>
                <a:latin typeface="Core Sans D 35 Regular" panose="020B0503030302020204" pitchFamily="34" charset="0"/>
              </a:rPr>
              <a:t>SOCIALE VERANTWOORDELIJKHEID</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12</a:t>
            </a:r>
          </a:p>
          <a:p>
            <a:pPr defTabSz="1022350">
              <a:lnSpc>
                <a:spcPct val="150000"/>
              </a:lnSpc>
            </a:pPr>
            <a:r>
              <a:rPr lang="nl-NL" sz="1200" dirty="0">
                <a:solidFill>
                  <a:srgbClr val="464646"/>
                </a:solidFill>
                <a:latin typeface="Core Sans D 35 Regular" panose="020B0503030302020204" pitchFamily="34" charset="0"/>
              </a:rPr>
              <a:t>    - HIGHLIGHT: RAINFOREST ECO LODGE, SRI LANKA</a:t>
            </a:r>
            <a:r>
              <a:rPr lang="en-US" dirty="0"/>
              <a:t>	</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13</a:t>
            </a:r>
          </a:p>
          <a:p>
            <a:pPr defTabSz="1022350">
              <a:lnSpc>
                <a:spcPct val="150000"/>
              </a:lnSpc>
            </a:pPr>
            <a:r>
              <a:rPr lang="nl-NL" sz="1200" dirty="0">
                <a:solidFill>
                  <a:srgbClr val="464646"/>
                </a:solidFill>
                <a:latin typeface="Core Sans D 35 Regular" panose="020B0503030302020204" pitchFamily="34" charset="0"/>
              </a:rPr>
              <a:t>    - HIGHLIGHT: LOST CITY TREK, COLOMBIA</a:t>
            </a:r>
            <a:r>
              <a:rPr lang="en-US" sz="1200" dirty="0">
                <a:solidFill>
                  <a:srgbClr val="464646"/>
                </a:solidFill>
                <a:latin typeface="Core Sans D 35 Regular" panose="020B0503030302020204" pitchFamily="34" charset="0"/>
              </a:rPr>
              <a:t>	</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14</a:t>
            </a:r>
          </a:p>
          <a:p>
            <a:pPr defTabSz="1022350">
              <a:lnSpc>
                <a:spcPct val="150000"/>
              </a:lnSpc>
            </a:pPr>
            <a:r>
              <a:rPr lang="nl-NL" sz="1200" dirty="0">
                <a:solidFill>
                  <a:srgbClr val="464646"/>
                </a:solidFill>
                <a:latin typeface="Core Sans D 35 Regular" panose="020B0503030302020204" pitchFamily="34" charset="0"/>
              </a:rPr>
              <a:t>    - HIGHLIGHT: MOSHI KIDS CENTER, TANZANIA</a:t>
            </a:r>
            <a:r>
              <a:rPr lang="en-US" sz="1200" dirty="0">
                <a:solidFill>
                  <a:srgbClr val="464646"/>
                </a:solidFill>
                <a:latin typeface="Core Sans D 35 Regular" panose="020B0503030302020204" pitchFamily="34" charset="0"/>
              </a:rPr>
              <a:t>	</a:t>
            </a:r>
            <a:r>
              <a:rPr lang="en-US" dirty="0"/>
              <a:t>		</a:t>
            </a:r>
            <a:r>
              <a:rPr lang="nl-NL" sz="1300" dirty="0">
                <a:solidFill>
                  <a:srgbClr val="464646"/>
                </a:solidFill>
                <a:latin typeface="Core Sans D 35 Regular" panose="020B0503030302020204" pitchFamily="34" charset="0"/>
              </a:rPr>
              <a:t>15</a:t>
            </a:r>
          </a:p>
          <a:p>
            <a:pPr defTabSz="1022350">
              <a:lnSpc>
                <a:spcPct val="150000"/>
              </a:lnSpc>
            </a:pPr>
            <a:r>
              <a:rPr lang="nl-NL" sz="1300" dirty="0">
                <a:solidFill>
                  <a:srgbClr val="464646"/>
                </a:solidFill>
                <a:latin typeface="Core Sans D 35 Regular" panose="020B0503030302020204" pitchFamily="34" charset="0"/>
              </a:rPr>
              <a:t>ZORG VOOR MENSEN </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16</a:t>
            </a:r>
          </a:p>
          <a:p>
            <a:pPr defTabSz="1022350">
              <a:lnSpc>
                <a:spcPct val="150000"/>
              </a:lnSpc>
            </a:pPr>
            <a:r>
              <a:rPr lang="nl-NL" sz="1200" dirty="0">
                <a:solidFill>
                  <a:srgbClr val="464646"/>
                </a:solidFill>
                <a:latin typeface="Core Sans D 35 Regular" panose="020B0503030302020204" pitchFamily="34" charset="0"/>
              </a:rPr>
              <a:t>    - ARBEIDSOMSTANDIGHEDEN VOOR GIDSEN EN DRAGERS, KILIMANJARO</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17</a:t>
            </a:r>
          </a:p>
          <a:p>
            <a:pPr defTabSz="1022350">
              <a:lnSpc>
                <a:spcPct val="150000"/>
              </a:lnSpc>
            </a:pPr>
            <a:r>
              <a:rPr lang="nl-NL" sz="1300" dirty="0">
                <a:solidFill>
                  <a:srgbClr val="464646"/>
                </a:solidFill>
                <a:latin typeface="Core Sans D 35 Regular" panose="020B0503030302020204" pitchFamily="34" charset="0"/>
              </a:rPr>
              <a:t>PEOPLE &amp; CULTURE </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18</a:t>
            </a:r>
          </a:p>
          <a:p>
            <a:pPr defTabSz="1022350">
              <a:lnSpc>
                <a:spcPct val="150000"/>
              </a:lnSpc>
            </a:pPr>
            <a:r>
              <a:rPr lang="nl-NL" sz="1300" dirty="0">
                <a:solidFill>
                  <a:srgbClr val="464646"/>
                </a:solidFill>
                <a:latin typeface="Core Sans D 35 Regular" panose="020B0503030302020204" pitchFamily="34" charset="0"/>
              </a:rPr>
              <a:t>DOELEN VOOR 2024</a:t>
            </a:r>
            <a:r>
              <a:rPr lang="en-US" sz="1300" dirty="0">
                <a:solidFill>
                  <a:srgbClr val="464646"/>
                </a:solidFill>
                <a:latin typeface="Core Sans D 35 Regular" panose="020B0503030302020204" pitchFamily="34" charset="0"/>
              </a:rPr>
              <a:t>				</a:t>
            </a:r>
            <a:r>
              <a:rPr lang="nl-NL" sz="1300" dirty="0">
                <a:solidFill>
                  <a:srgbClr val="464646"/>
                </a:solidFill>
                <a:latin typeface="Core Sans D 35 Regular" panose="020B0503030302020204" pitchFamily="34" charset="0"/>
              </a:rPr>
              <a:t>19</a:t>
            </a:r>
          </a:p>
        </p:txBody>
      </p:sp>
      <p:pic>
        <p:nvPicPr>
          <p:cNvPr id="3" name="Billede 2">
            <a:extLst>
              <a:ext uri="{FF2B5EF4-FFF2-40B4-BE49-F238E27FC236}">
                <a16:creationId xmlns:a16="http://schemas.microsoft.com/office/drawing/2014/main" id="{24376329-E295-57D5-500F-CC3AA7891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p:spPr>
      </p:pic>
      <p:sp>
        <p:nvSpPr>
          <p:cNvPr id="2" name="Tekstfelt 1">
            <a:extLst>
              <a:ext uri="{FF2B5EF4-FFF2-40B4-BE49-F238E27FC236}">
                <a16:creationId xmlns:a16="http://schemas.microsoft.com/office/drawing/2014/main" id="{E1856CD2-4E2E-31DE-5091-E606006F301D}"/>
              </a:ext>
            </a:extLst>
          </p:cNvPr>
          <p:cNvSpPr txBox="1"/>
          <p:nvPr/>
        </p:nvSpPr>
        <p:spPr>
          <a:xfrm>
            <a:off x="2098426" y="2253406"/>
            <a:ext cx="4461166" cy="399725"/>
          </a:xfrm>
          <a:prstGeom prst="rect">
            <a:avLst/>
          </a:prstGeom>
          <a:noFill/>
        </p:spPr>
        <p:txBody>
          <a:bodyPr wrap="square" rtlCol="0">
            <a:spAutoFit/>
          </a:bodyPr>
          <a:lstStyle/>
          <a:p>
            <a:pPr>
              <a:lnSpc>
                <a:spcPct val="150000"/>
              </a:lnSpc>
            </a:pPr>
            <a:endParaRPr lang="da-DK" sz="1500" dirty="0">
              <a:solidFill>
                <a:srgbClr val="00C8FF"/>
              </a:solidFill>
              <a:latin typeface="Core Sans D 35 Regular" panose="020B0503030302020204" pitchFamily="34" charset="0"/>
            </a:endParaRPr>
          </a:p>
        </p:txBody>
      </p:sp>
    </p:spTree>
    <p:extLst>
      <p:ext uri="{BB962C8B-B14F-4D97-AF65-F5344CB8AC3E}">
        <p14:creationId xmlns:p14="http://schemas.microsoft.com/office/powerpoint/2010/main" val="29213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15" name="Tekstfelt 14">
            <a:extLst>
              <a:ext uri="{FF2B5EF4-FFF2-40B4-BE49-F238E27FC236}">
                <a16:creationId xmlns:a16="http://schemas.microsoft.com/office/drawing/2014/main" id="{8D1B7D7E-55D2-88CD-110A-485790BBCE05}"/>
              </a:ext>
            </a:extLst>
          </p:cNvPr>
          <p:cNvSpPr txBox="1"/>
          <p:nvPr/>
        </p:nvSpPr>
        <p:spPr>
          <a:xfrm>
            <a:off x="1540560" y="2798058"/>
            <a:ext cx="10999223" cy="630942"/>
          </a:xfrm>
          <a:prstGeom prst="rect">
            <a:avLst/>
          </a:prstGeom>
          <a:noFill/>
        </p:spPr>
        <p:txBody>
          <a:bodyPr wrap="square" rtlCol="0">
            <a:spAutoFit/>
          </a:bodyPr>
          <a:lstStyle/>
          <a:p>
            <a:r>
              <a:rPr lang="nl-NL" sz="3500" dirty="0">
                <a:solidFill>
                  <a:srgbClr val="FAF3E9"/>
                </a:solidFill>
                <a:latin typeface="Core Sans D 55 Bold" panose="020B0803030302020204" pitchFamily="34" charset="0"/>
              </a:rPr>
              <a:t>DOELEN VOOR 2024</a:t>
            </a:r>
          </a:p>
        </p:txBody>
      </p:sp>
      <p:pic>
        <p:nvPicPr>
          <p:cNvPr id="8" name="Grafik 7">
            <a:extLst>
              <a:ext uri="{FF2B5EF4-FFF2-40B4-BE49-F238E27FC236}">
                <a16:creationId xmlns:a16="http://schemas.microsoft.com/office/drawing/2014/main" id="{FD57DEDE-6316-6B5E-359C-1576343770E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3103" y="2816532"/>
            <a:ext cx="4357113" cy="912271"/>
          </a:xfrm>
          <a:prstGeom prst="rect">
            <a:avLst/>
          </a:prstGeom>
        </p:spPr>
      </p:pic>
    </p:spTree>
    <p:extLst>
      <p:ext uri="{BB962C8B-B14F-4D97-AF65-F5344CB8AC3E}">
        <p14:creationId xmlns:p14="http://schemas.microsoft.com/office/powerpoint/2010/main" val="143780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5D42D6B-0452-1F6D-4818-6F6CB25F8A0E}"/>
              </a:ext>
            </a:extLst>
          </p:cNvPr>
          <p:cNvSpPr/>
          <p:nvPr/>
        </p:nvSpPr>
        <p:spPr>
          <a:xfrm>
            <a:off x="7555345" y="0"/>
            <a:ext cx="4636655"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E210BE1A-0140-12A8-F30A-51A0F9C5F636}"/>
              </a:ext>
            </a:extLst>
          </p:cNvPr>
          <p:cNvSpPr txBox="1"/>
          <p:nvPr/>
        </p:nvSpPr>
        <p:spPr>
          <a:xfrm>
            <a:off x="458210" y="451880"/>
            <a:ext cx="3463636" cy="630942"/>
          </a:xfrm>
          <a:prstGeom prst="rect">
            <a:avLst/>
          </a:prstGeom>
          <a:noFill/>
        </p:spPr>
        <p:txBody>
          <a:bodyPr wrap="square" rtlCol="0">
            <a:spAutoFit/>
          </a:bodyPr>
          <a:lstStyle/>
          <a:p>
            <a:r>
              <a:rPr lang="nl-NL" sz="3500" dirty="0">
                <a:solidFill>
                  <a:srgbClr val="FF6700"/>
                </a:solidFill>
                <a:latin typeface="Core Sans D 55 Bold" panose="020B0803030302020204" pitchFamily="34" charset="0"/>
              </a:rPr>
              <a:t>Inleiding</a:t>
            </a:r>
          </a:p>
        </p:txBody>
      </p:sp>
      <p:sp>
        <p:nvSpPr>
          <p:cNvPr id="6" name="Tekstfelt 5">
            <a:extLst>
              <a:ext uri="{FF2B5EF4-FFF2-40B4-BE49-F238E27FC236}">
                <a16:creationId xmlns:a16="http://schemas.microsoft.com/office/drawing/2014/main" id="{C8902054-B909-C7F0-14FA-18C9565F98A0}"/>
              </a:ext>
            </a:extLst>
          </p:cNvPr>
          <p:cNvSpPr txBox="1"/>
          <p:nvPr/>
        </p:nvSpPr>
        <p:spPr>
          <a:xfrm>
            <a:off x="468053" y="1076146"/>
            <a:ext cx="4239493" cy="261610"/>
          </a:xfrm>
          <a:prstGeom prst="rect">
            <a:avLst/>
          </a:prstGeom>
          <a:noFill/>
        </p:spPr>
        <p:txBody>
          <a:bodyPr wrap="square" rtlCol="0">
            <a:spAutoFit/>
          </a:bodyPr>
          <a:lstStyle/>
          <a:p>
            <a:r>
              <a:rPr lang="nl-NL" sz="1100" dirty="0">
                <a:solidFill>
                  <a:srgbClr val="00C8FF"/>
                </a:solidFill>
                <a:latin typeface="Core Sans D 35 Regular" panose="020B0503030302020204" pitchFamily="34" charset="0"/>
              </a:rPr>
              <a:t>CLAUS PALMGREN JESSEN CEO TOURCOMPASS</a:t>
            </a:r>
          </a:p>
        </p:txBody>
      </p:sp>
      <p:sp>
        <p:nvSpPr>
          <p:cNvPr id="7" name="Tekstfelt 6">
            <a:extLst>
              <a:ext uri="{FF2B5EF4-FFF2-40B4-BE49-F238E27FC236}">
                <a16:creationId xmlns:a16="http://schemas.microsoft.com/office/drawing/2014/main" id="{3700D99D-E7B2-CCD0-A469-EE82BAC37938}"/>
              </a:ext>
            </a:extLst>
          </p:cNvPr>
          <p:cNvSpPr txBox="1"/>
          <p:nvPr/>
        </p:nvSpPr>
        <p:spPr>
          <a:xfrm>
            <a:off x="484606" y="1365343"/>
            <a:ext cx="3258098" cy="5139869"/>
          </a:xfrm>
          <a:prstGeom prst="rect">
            <a:avLst/>
          </a:prstGeom>
          <a:noFill/>
        </p:spPr>
        <p:txBody>
          <a:bodyPr wrap="square" rtlCol="0">
            <a:spAutoFit/>
          </a:bodyPr>
          <a:lstStyle/>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Wij van TourCompass geloven dat reizen mensen samenbrengt en begrip creëert voor andere culturen en gebruiken in de wereld.</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In turbulente tijden is het misschien belangrijker dan ooit dat we allemaal onze horizon verbreden en iets nieuws leren - en omarmen.</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Dat doen we ook zo in onze eigen kleine wereld. </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Ons werk op het gebied van duurzaamheid in het afgelopen jaar heeft ons laten zien dat het net zo spannend, belangrijk en uitdagend is als we hadden verwacht. Duurzaamheid is een begrip dat voortdurend in beweging is en elke dag leren we iets nieuws.</a:t>
            </a:r>
          </a:p>
          <a:p>
            <a:r>
              <a:rPr lang="nl-NL" dirty="0"/>
              <a:t> </a:t>
            </a:r>
          </a:p>
          <a:p>
            <a:r>
              <a:rPr lang="nl-NL" sz="1000" b="0" i="0" dirty="0">
                <a:solidFill>
                  <a:srgbClr val="464646"/>
                </a:solidFill>
                <a:effectLst/>
                <a:latin typeface="Core Sans D 35 Regular" panose="020B0503030302020204" pitchFamily="34" charset="0"/>
              </a:rPr>
              <a:t>Afgelopen jaar hebben we een aantal nieuwe initiatieven opgenomen in een aantal reizen. Deze initiatieven ondersteunen lokale gemeenschappen, bestrijden sociale ongelijkheid en beschermen de natuur en het dierenleven. Het is onze expliciete missie dat onze reizen bijdragen aan een betere wereld - zowel voor de reizigers als voor de mensen die we bezoeken wereldwijd.</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Op de volgende bladzijden kunt u meer lezen over een aantal van deze initiatieven. </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Onze inzet voor een positieve impact in de wereld - en hopelijk ook bij onze reizigers - gaat de komende jaren door, en we streven naar het toevoegen van minstens 10 nieuwe initiatieven in 2024. </a:t>
            </a:r>
          </a:p>
        </p:txBody>
      </p:sp>
      <p:sp>
        <p:nvSpPr>
          <p:cNvPr id="8" name="Pladsholder til slidenummer 4">
            <a:extLst>
              <a:ext uri="{FF2B5EF4-FFF2-40B4-BE49-F238E27FC236}">
                <a16:creationId xmlns:a16="http://schemas.microsoft.com/office/drawing/2014/main" id="{9DFA67A4-49F1-7BAC-617F-9161C41383D9}"/>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chemeClr val="bg1"/>
                </a:solidFill>
              </a:rPr>
              <a:t>3</a:t>
            </a:fld>
            <a:endParaRPr lang="nl-NL" dirty="0">
              <a:solidFill>
                <a:schemeClr val="bg1"/>
              </a:solidFill>
            </a:endParaRPr>
          </a:p>
        </p:txBody>
      </p:sp>
      <p:sp>
        <p:nvSpPr>
          <p:cNvPr id="2" name="Tekstfelt 1">
            <a:extLst>
              <a:ext uri="{FF2B5EF4-FFF2-40B4-BE49-F238E27FC236}">
                <a16:creationId xmlns:a16="http://schemas.microsoft.com/office/drawing/2014/main" id="{CBAF6B31-6CD4-8335-F553-BA5D39F6F440}"/>
              </a:ext>
            </a:extLst>
          </p:cNvPr>
          <p:cNvSpPr txBox="1"/>
          <p:nvPr/>
        </p:nvSpPr>
        <p:spPr>
          <a:xfrm>
            <a:off x="3900340" y="1365343"/>
            <a:ext cx="3426683" cy="3801041"/>
          </a:xfrm>
          <a:prstGeom prst="rect">
            <a:avLst/>
          </a:prstGeom>
          <a:noFill/>
        </p:spPr>
        <p:txBody>
          <a:bodyPr wrap="square" rtlCol="0">
            <a:spAutoFit/>
          </a:bodyPr>
          <a:lstStyle/>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Kijken we vooruit naar 2024 dan is een van onze grote doelen meer aandacht te geven aan het beschermen en bevorderen van biodiversiteit. Dit omvat steun aan initiatieven en inspanningen voor behoud van de natuurgebieden die onze klanten bijna dagelijks bezoeken.</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Bovendien zijn we bezig met het ontwikkelen van een beleid voor het boeken van vliegreizen. Het doel is om zoveel mogelijk reizen te boeken bij luchtvaartmaatschappijen die onze ambitie voor de vermindering van onze CO2-uitstoot delen en duurzamer vervoer bevorderen.</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We gaan ook door met het uitbreiden van onze inspanningen tegen sociale ongelijkheid door meer initiatieven in onze reizen op te nemen die de lokale gemeenschappen ten goede komen en onze klanten een diepere en meer zinvolle reiservaring bieden.</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Tot slot blijven we ons inzetten om een hoge mate van werknemerstevredenheid in ons team te garanderen, ten behoeve van de medewerkers, klanten, samenwerkingspartners en TourCompass.</a:t>
            </a:r>
            <a:endParaRPr lang="nl-NL" sz="1100" dirty="0">
              <a:solidFill>
                <a:srgbClr val="464646"/>
              </a:solidFill>
              <a:latin typeface="Core Sans D 35 Regular" panose="020B0503030302020204" pitchFamily="34" charset="0"/>
            </a:endParaRPr>
          </a:p>
          <a:p>
            <a:pPr algn="just"/>
            <a:endParaRPr lang="nl-NL" sz="1100" b="0" i="0" dirty="0">
              <a:solidFill>
                <a:srgbClr val="464646"/>
              </a:solidFill>
              <a:effectLst/>
              <a:latin typeface="Open Sans" panose="020B0606030504020204" pitchFamily="34" charset="0"/>
            </a:endParaRPr>
          </a:p>
        </p:txBody>
      </p:sp>
      <p:sp>
        <p:nvSpPr>
          <p:cNvPr id="10" name="Tekstfelt 9">
            <a:extLst>
              <a:ext uri="{FF2B5EF4-FFF2-40B4-BE49-F238E27FC236}">
                <a16:creationId xmlns:a16="http://schemas.microsoft.com/office/drawing/2014/main" id="{9E1AF033-8945-D651-5B12-39A1442C2E66}"/>
              </a:ext>
            </a:extLst>
          </p:cNvPr>
          <p:cNvSpPr txBox="1"/>
          <p:nvPr/>
        </p:nvSpPr>
        <p:spPr>
          <a:xfrm>
            <a:off x="4831666" y="5271998"/>
            <a:ext cx="2095707" cy="938719"/>
          </a:xfrm>
          <a:prstGeom prst="rect">
            <a:avLst/>
          </a:prstGeom>
          <a:noFill/>
        </p:spPr>
        <p:txBody>
          <a:bodyPr wrap="square" rtlCol="0">
            <a:spAutoFit/>
          </a:bodyPr>
          <a:lstStyle/>
          <a:p>
            <a:r>
              <a:rPr lang="nl-NL"/>
              <a:t>Claus Palmgren Jessen</a:t>
            </a:r>
            <a:r>
              <a:rPr lang="nl-NL" sz="1000" dirty="0">
                <a:solidFill>
                  <a:srgbClr val="464646"/>
                </a:solidFill>
                <a:latin typeface="Core Sans D 35 Regular" panose="020B0503030302020204" pitchFamily="34" charset="0"/>
              </a:rPr>
              <a:t> CEO TourCompass</a:t>
            </a:r>
            <a:br/>
            <a:r>
              <a:rPr lang="nl-NL"/>
              <a:t> </a:t>
            </a:r>
          </a:p>
          <a:p>
            <a:pPr algn="just"/>
            <a:endParaRPr lang="nl-NL" sz="1100" dirty="0">
              <a:solidFill>
                <a:srgbClr val="464646"/>
              </a:solidFill>
              <a:latin typeface="Core Sans D 35 Regular" panose="020B0503030302020204" pitchFamily="34" charset="0"/>
            </a:endParaRPr>
          </a:p>
          <a:p>
            <a:pPr algn="just"/>
            <a:endParaRPr lang="nl-NL" sz="1100" b="0" i="0" dirty="0">
              <a:solidFill>
                <a:srgbClr val="464646"/>
              </a:solidFill>
              <a:effectLst/>
              <a:latin typeface="Open Sans" panose="020B0606030504020204" pitchFamily="34" charset="0"/>
            </a:endParaRPr>
          </a:p>
        </p:txBody>
      </p:sp>
      <p:pic>
        <p:nvPicPr>
          <p:cNvPr id="12" name="Billede 11" descr="Et billede, der indeholder Ansigt, person, portræt, tøj&#10;&#10;Automatisk genereret beskrivelse">
            <a:extLst>
              <a:ext uri="{FF2B5EF4-FFF2-40B4-BE49-F238E27FC236}">
                <a16:creationId xmlns:a16="http://schemas.microsoft.com/office/drawing/2014/main" id="{7DC0D80F-8D23-C462-1A74-DA20F7A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46" y="5051910"/>
            <a:ext cx="833829" cy="833829"/>
          </a:xfrm>
          <a:prstGeom prst="rect">
            <a:avLst/>
          </a:prstGeom>
        </p:spPr>
      </p:pic>
    </p:spTree>
    <p:extLst>
      <p:ext uri="{BB962C8B-B14F-4D97-AF65-F5344CB8AC3E}">
        <p14:creationId xmlns:p14="http://schemas.microsoft.com/office/powerpoint/2010/main" val="13688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4</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nl-NL" sz="3500" dirty="0">
                <a:solidFill>
                  <a:srgbClr val="FAF3E9"/>
                </a:solidFill>
                <a:latin typeface="Core Sans D 55 Bold" panose="020B0803030302020204" pitchFamily="34" charset="0"/>
              </a:rPr>
              <a:t>Onze Duurzaamheidsstrategie</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1047260" y="3800777"/>
            <a:ext cx="4622019" cy="2408352"/>
          </a:xfrm>
          <a:prstGeom prst="rect">
            <a:avLst/>
          </a:prstGeom>
          <a:noFill/>
        </p:spPr>
        <p:txBody>
          <a:bodyPr wrap="square" rtlCol="0">
            <a:spAutoFit/>
          </a:bodyPr>
          <a:lstStyle/>
          <a:p>
            <a:r>
              <a:rPr lang="nl-NL" sz="1000" b="0" i="0" dirty="0">
                <a:solidFill>
                  <a:srgbClr val="464646"/>
                </a:solidFill>
                <a:effectLst/>
                <a:latin typeface="Core Sans D 35 Regular" panose="020B0503030302020204" pitchFamily="34" charset="0"/>
              </a:rPr>
              <a:t>Klimaatverandering is een van de grootste uitdagingen voor de wereld. We zien nu al de gevolgen overal ter wereld, waar extreem weer steeds vaker voorkomt en veranderende regenval de leefomstandigheden moeilijker maken. Een aantal van onze planetaire grenzen zijn al overschreden, en de wereld waarin we leven - en van leven - verandert. </a:t>
            </a:r>
          </a:p>
          <a:p>
            <a:endParaRPr lang="nl-NL" sz="1000" b="0" i="0" dirty="0">
              <a:solidFill>
                <a:srgbClr val="464646"/>
              </a:solidFill>
              <a:effectLst/>
              <a:latin typeface="Core Sans D 35 Regular" panose="020B0503030302020204" pitchFamily="34" charset="0"/>
            </a:endParaRPr>
          </a:p>
          <a:p>
            <a:r>
              <a:rPr lang="nl-NL" sz="1000" b="0" i="0" dirty="0">
                <a:solidFill>
                  <a:srgbClr val="464646"/>
                </a:solidFill>
                <a:effectLst/>
                <a:latin typeface="Core Sans D 35 Regular" panose="020B0503030302020204" pitchFamily="34" charset="0"/>
              </a:rPr>
              <a:t>Als reisorganisator delen we in de verantwoordelijkheid om te proberen de CO2-uitstoot te verminderen. Volgens cijfers van o.a. het World Economic Forum en het WTTC (World Tourism and Travel Council) komt ongeveer 10% van de totale CO2-uitstoot in de wereld op de een of andere manier voort uit de toeristenindustrie. De cijfers zijn nog steeds onzeker, omdat veel factoren moeilijk te meten zijn - en op veel plaatsen ontbreken standaarden voor hoe er eigenlijk gemeten moet worden. Dit verandert echter niets aan het feit dat wij als reisorganisator een verantwoordelijkheid hebben.</a:t>
            </a:r>
          </a:p>
          <a:p>
            <a:pPr algn="just"/>
            <a:endParaRPr lang="nl-NL" sz="1000" b="0" i="0" dirty="0">
              <a:solidFill>
                <a:srgbClr val="464646"/>
              </a:solidFill>
              <a:effectLst/>
              <a:latin typeface="Core Sans D 35 Regular" panose="020B0503030302020204" pitchFamily="34" charset="0"/>
            </a:endParaRPr>
          </a:p>
          <a:p>
            <a:pPr algn="just"/>
            <a:endParaRPr lang="nl-NL" sz="105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1" y="3800777"/>
            <a:ext cx="5246859" cy="2569934"/>
          </a:xfrm>
          <a:prstGeom prst="rect">
            <a:avLst/>
          </a:prstGeom>
          <a:noFill/>
        </p:spPr>
        <p:txBody>
          <a:bodyPr wrap="square" rtlCol="0">
            <a:spAutoFit/>
          </a:bodyPr>
          <a:lstStyle/>
          <a:p>
            <a:pPr algn="just"/>
            <a:r>
              <a:rPr lang="nl-NL" sz="1000" b="0" i="0" dirty="0">
                <a:solidFill>
                  <a:srgbClr val="464646"/>
                </a:solidFill>
                <a:effectLst/>
                <a:latin typeface="Core Sans D 35 Regular" panose="020B0503030302020204" pitchFamily="34" charset="0"/>
              </a:rPr>
              <a:t>De grote voetafdruk van het toerisme moet echter ook worden gezien in een ander licht. Namelijk dat toerisme een groot deel uitmaakt van het totale bruto binnenlands product in de wereld. Volgens schattingen is ongeveer 10% van het totale bruto binnenlands product in de wereld afkomstig van het toerisme – natuurlijk met grote regionale verschillen</a:t>
            </a:r>
            <a:r>
              <a:rPr lang="nl-NL" sz="1000" b="0" i="0" baseline="30000" dirty="0">
                <a:solidFill>
                  <a:srgbClr val="464646"/>
                </a:solidFill>
                <a:effectLst/>
                <a:latin typeface="Core Sans D 35 Regular" panose="020B0503030302020204" pitchFamily="34" charset="0"/>
              </a:rPr>
              <a:t>2</a:t>
            </a:r>
            <a:r>
              <a:rPr lang="nl-NL" sz="1000" b="0" i="0" dirty="0">
                <a:solidFill>
                  <a:srgbClr val="464646"/>
                </a:solidFill>
                <a:effectLst/>
                <a:latin typeface="Core Sans D 35 Regular" panose="020B0503030302020204" pitchFamily="34" charset="0"/>
              </a:rPr>
              <a:t>.</a:t>
            </a:r>
          </a:p>
          <a:p>
            <a:pPr algn="just"/>
            <a:endParaRPr lang="nl-NL" sz="1000" dirty="0">
              <a:solidFill>
                <a:srgbClr val="464646"/>
              </a:solidFill>
              <a:latin typeface="Core Sans D 35 Regular" panose="020B0503030302020204" pitchFamily="34" charset="0"/>
            </a:endParaRPr>
          </a:p>
          <a:p>
            <a:pPr algn="just"/>
            <a:r>
              <a:rPr lang="nl-NL" sz="1000" b="0" i="0" dirty="0">
                <a:solidFill>
                  <a:srgbClr val="464646"/>
                </a:solidFill>
                <a:effectLst/>
                <a:latin typeface="Core Sans D 35 Regular" panose="020B0503030302020204" pitchFamily="34" charset="0"/>
              </a:rPr>
              <a:t>Dit betekent dat wij een grote verantwoordelijkheid hebben. Maar het betekent ook dat wij een grote kans hebben. Wij kunnen daadwerkelijk een verschil maken als we doelgericht en strategisch werken aan duurzaamheid. </a:t>
            </a:r>
          </a:p>
          <a:p>
            <a:pPr algn="just"/>
            <a:endParaRPr lang="nl-NL" sz="1000" b="0" i="0" dirty="0">
              <a:solidFill>
                <a:srgbClr val="464646"/>
              </a:solidFill>
              <a:effectLst/>
              <a:latin typeface="Core Sans D 35 Regular" panose="020B0503030302020204" pitchFamily="34" charset="0"/>
            </a:endParaRPr>
          </a:p>
          <a:p>
            <a:pPr algn="just"/>
            <a:r>
              <a:rPr lang="nl-NL" sz="1000" b="0" i="0" dirty="0">
                <a:solidFill>
                  <a:srgbClr val="464646"/>
                </a:solidFill>
                <a:effectLst/>
                <a:latin typeface="Core Sans D 35 Regular" panose="020B0503030302020204" pitchFamily="34" charset="0"/>
              </a:rPr>
              <a:t>In het publieke debat wordt duurzaamheid vaak gelijkgesteld aan klimaatverandering. Onze klimaatdoelen zijn in overeenstemming met het Akkoord van Parijs</a:t>
            </a:r>
            <a:r>
              <a:rPr lang="nl-NL" sz="1000" b="0" i="0" baseline="30000" dirty="0">
                <a:solidFill>
                  <a:srgbClr val="464646"/>
                </a:solidFill>
                <a:effectLst/>
                <a:latin typeface="Core Sans D 35 Regular" panose="020B0503030302020204" pitchFamily="34" charset="0"/>
              </a:rPr>
              <a:t>3</a:t>
            </a:r>
            <a:r>
              <a:rPr lang="nl-NL" sz="1000" b="0" i="0" dirty="0">
                <a:solidFill>
                  <a:srgbClr val="464646"/>
                </a:solidFill>
                <a:effectLst/>
                <a:latin typeface="Core Sans D 35 Regular" panose="020B0503030302020204" pitchFamily="34" charset="0"/>
              </a:rPr>
              <a:t>, maar wij geloven dat duurzaamheid als concept veel verder reikt dan alleen klimaat en milieu. We hebben een unieke kans om positieve impact te hebben in de wereld waarin we leven - zowel sociaal als op het gebied van milieu. </a:t>
            </a:r>
          </a:p>
          <a:p>
            <a:pPr algn="just"/>
            <a:endParaRPr lang="nl-NL" sz="1000" b="0" i="0" dirty="0">
              <a:solidFill>
                <a:srgbClr val="464646"/>
              </a:solidFill>
              <a:effectLst/>
              <a:latin typeface="Core Sans D 35 Regular" panose="020B0503030302020204" pitchFamily="34" charset="0"/>
            </a:endParaRPr>
          </a:p>
          <a:p>
            <a:pPr algn="just"/>
            <a:r>
              <a:rPr lang="nl-NL" sz="1000" b="0" i="0" dirty="0">
                <a:solidFill>
                  <a:srgbClr val="464646"/>
                </a:solidFill>
                <a:effectLst/>
                <a:latin typeface="Core Sans D 35 Regular" panose="020B0503030302020204" pitchFamily="34" charset="0"/>
              </a:rPr>
              <a:t>We hebben een aantal keuzes gemaakt. Dat was niet makkelijk – maar wij vonden dat het noodzakelijk was. </a:t>
            </a:r>
          </a:p>
          <a:p>
            <a:endParaRPr lang="nl-NL" sz="1000" dirty="0">
              <a:solidFill>
                <a:srgbClr val="464646"/>
              </a:solidFill>
              <a:latin typeface="Core Sans D 35 Regular" panose="020B0503030302020204" pitchFamily="34" charset="0"/>
            </a:endParaRPr>
          </a:p>
          <a:p>
            <a:pPr algn="just"/>
            <a:endParaRPr lang="nl-NL" sz="1100" b="0" i="0" dirty="0">
              <a:solidFill>
                <a:srgbClr val="464646"/>
              </a:solidFill>
              <a:effectLst/>
              <a:latin typeface="Open Sans" panose="020B0606030504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1063256" y="5973076"/>
            <a:ext cx="4357830" cy="749464"/>
          </a:xfrm>
        </p:spPr>
        <p:txBody>
          <a:bodyPr/>
          <a:lstStyle/>
          <a:p>
            <a:pPr algn="l"/>
            <a:r>
              <a:rPr lang="nl-NL" sz="700" dirty="0">
                <a:solidFill>
                  <a:srgbClr val="766972"/>
                </a:solidFill>
                <a:latin typeface="Core Sans D 35 Regular" panose="020B0503030302020204"/>
              </a:rPr>
              <a:t>1. weforum.org/agenda/2023/08/temperatures-tourism-climate-impact/  </a:t>
            </a:r>
          </a:p>
          <a:p>
            <a:pPr algn="l"/>
            <a:r>
              <a:rPr lang="nl-NL" sz="700" dirty="0">
                <a:solidFill>
                  <a:srgbClr val="766972"/>
                </a:solidFill>
                <a:latin typeface="Core Sans D 35 Regular" panose="020B0503030302020204"/>
              </a:rPr>
              <a:t>    wttc.org/Portals/0/Documents/Reports/2021/WTTC_Net_Zero_Roadmap.pdf </a:t>
            </a:r>
          </a:p>
          <a:p>
            <a:pPr algn="l"/>
            <a:r>
              <a:rPr lang="nl-NL" sz="700" dirty="0">
                <a:solidFill>
                  <a:srgbClr val="766972"/>
                </a:solidFill>
                <a:latin typeface="Core Sans D 35 Regular" panose="020B0503030302020204"/>
              </a:rPr>
              <a:t>2. worldbank.org/en/topic/competitiveness/brief/tourism-and-competitivenesss</a:t>
            </a:r>
            <a:r>
              <a:rPr lang="nl-NL" dirty="0"/>
              <a:t> </a:t>
            </a:r>
          </a:p>
          <a:p>
            <a:pPr algn="l"/>
            <a:r>
              <a:rPr lang="nl-NL" sz="700" dirty="0">
                <a:solidFill>
                  <a:srgbClr val="766972"/>
                </a:solidFill>
                <a:latin typeface="Core Sans D 35 Regular" panose="020B0503030302020204"/>
              </a:rPr>
              <a:t>3. unfccc.int/process-and-meetings/the-paris-agreementt</a:t>
            </a:r>
            <a:r>
              <a:rPr lang="nl-NL" dirty="0"/>
              <a:t> </a:t>
            </a:r>
          </a:p>
        </p:txBody>
      </p:sp>
    </p:spTree>
    <p:extLst>
      <p:ext uri="{BB962C8B-B14F-4D97-AF65-F5344CB8AC3E}">
        <p14:creationId xmlns:p14="http://schemas.microsoft.com/office/powerpoint/2010/main" val="211414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572F84-D391-9819-230F-67CB4E30F5C7}"/>
              </a:ext>
            </a:extLst>
          </p:cNvPr>
          <p:cNvSpPr/>
          <p:nvPr/>
        </p:nvSpPr>
        <p:spPr>
          <a:xfrm>
            <a:off x="4306824" y="1373613"/>
            <a:ext cx="7530913" cy="4121932"/>
          </a:xfrm>
          <a:prstGeom prst="rect">
            <a:avLst/>
          </a:prstGeom>
          <a:solidFill>
            <a:srgbClr val="FAF3E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097C41EC-0D5E-2D39-048D-5927578DBE15}"/>
              </a:ext>
            </a:extLst>
          </p:cNvPr>
          <p:cNvSpPr/>
          <p:nvPr/>
        </p:nvSpPr>
        <p:spPr>
          <a:xfrm>
            <a:off x="353690" y="1373612"/>
            <a:ext cx="3953133" cy="4121932"/>
          </a:xfrm>
          <a:prstGeom prst="rect">
            <a:avLst/>
          </a:prstGeom>
          <a:solidFill>
            <a:srgbClr val="FAF3E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C8902054-B909-C7F0-14FA-18C9565F98A0}"/>
              </a:ext>
            </a:extLst>
          </p:cNvPr>
          <p:cNvSpPr txBox="1"/>
          <p:nvPr/>
        </p:nvSpPr>
        <p:spPr>
          <a:xfrm>
            <a:off x="4504795" y="1638028"/>
            <a:ext cx="5351245" cy="461665"/>
          </a:xfrm>
          <a:prstGeom prst="rect">
            <a:avLst/>
          </a:prstGeom>
          <a:noFill/>
        </p:spPr>
        <p:txBody>
          <a:bodyPr wrap="square" rtlCol="0">
            <a:spAutoFit/>
          </a:bodyPr>
          <a:lstStyle/>
          <a:p>
            <a:r>
              <a:rPr lang="nl-NL" sz="1200" dirty="0">
                <a:solidFill>
                  <a:srgbClr val="464646"/>
                </a:solidFill>
                <a:latin typeface="Core Sans D 55 Bold" panose="020B0803030302020204" pitchFamily="34" charset="0"/>
              </a:rPr>
              <a:t>Onze focusgebieden zijn allemaal in overeenstemming met de Duurzame Ontwikkelingsdoelen van de VN en zullen o.a. bijdragen aan:</a:t>
            </a:r>
          </a:p>
        </p:txBody>
      </p:sp>
      <p:pic>
        <p:nvPicPr>
          <p:cNvPr id="9" name="Picture 6">
            <a:extLst>
              <a:ext uri="{FF2B5EF4-FFF2-40B4-BE49-F238E27FC236}">
                <a16:creationId xmlns:a16="http://schemas.microsoft.com/office/drawing/2014/main" id="{1EA1254B-BA38-C77B-92F0-B5E59B9208F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4609807" y="4210120"/>
            <a:ext cx="679955" cy="6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948FA1-8091-D1E1-E272-F105BC3CECC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8247269" y="2337787"/>
            <a:ext cx="694354" cy="69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FA3F2A-45C5-8A18-0F4B-DEA50FF6DC8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a:off x="8254467" y="3286367"/>
            <a:ext cx="679957" cy="679957"/>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3FA3E93A-E5A0-3F40-D650-A057F417363E}"/>
              </a:ext>
            </a:extLst>
          </p:cNvPr>
          <p:cNvSpPr txBox="1"/>
          <p:nvPr/>
        </p:nvSpPr>
        <p:spPr>
          <a:xfrm>
            <a:off x="5441500" y="4140030"/>
            <a:ext cx="2636365" cy="400110"/>
          </a:xfrm>
          <a:prstGeom prst="rect">
            <a:avLst/>
          </a:prstGeom>
          <a:noFill/>
        </p:spPr>
        <p:txBody>
          <a:bodyPr wrap="square">
            <a:spAutoFit/>
          </a:bodyPr>
          <a:lstStyle/>
          <a:p>
            <a:r>
              <a:rPr lang="nl-NL" sz="1000" dirty="0">
                <a:solidFill>
                  <a:srgbClr val="464646"/>
                </a:solidFill>
                <a:latin typeface="Core Sans D 35 Regular" panose="020B0503030302020204" pitchFamily="34" charset="0"/>
              </a:rPr>
              <a:t>Het verminderen van de ongelijkheid door te focussen op bijzonder kwetsbare gemeenschappen.</a:t>
            </a:r>
          </a:p>
        </p:txBody>
      </p:sp>
      <p:sp>
        <p:nvSpPr>
          <p:cNvPr id="22" name="Tekstfelt 21">
            <a:extLst>
              <a:ext uri="{FF2B5EF4-FFF2-40B4-BE49-F238E27FC236}">
                <a16:creationId xmlns:a16="http://schemas.microsoft.com/office/drawing/2014/main" id="{7AA007FB-AB23-37F4-31AF-342BE7953658}"/>
              </a:ext>
            </a:extLst>
          </p:cNvPr>
          <p:cNvSpPr txBox="1"/>
          <p:nvPr/>
        </p:nvSpPr>
        <p:spPr>
          <a:xfrm>
            <a:off x="9091922" y="2317822"/>
            <a:ext cx="2636365" cy="400110"/>
          </a:xfrm>
          <a:prstGeom prst="rect">
            <a:avLst/>
          </a:prstGeom>
          <a:noFill/>
        </p:spPr>
        <p:txBody>
          <a:bodyPr wrap="square">
            <a:spAutoFit/>
          </a:bodyPr>
          <a:lstStyle/>
          <a:p>
            <a:r>
              <a:rPr lang="nl-NL" sz="1000" dirty="0">
                <a:solidFill>
                  <a:srgbClr val="464646"/>
                </a:solidFill>
                <a:latin typeface="Core Sans D 35 Regular" panose="020B0503030302020204" pitchFamily="34" charset="0"/>
              </a:rPr>
              <a:t>Het verminderen van onze totale </a:t>
            </a:r>
          </a:p>
          <a:p>
            <a:r>
              <a:rPr lang="nl-NL" sz="1000" dirty="0">
                <a:solidFill>
                  <a:srgbClr val="464646"/>
                </a:solidFill>
                <a:latin typeface="Core Sans D 35 Regular" panose="020B0503030302020204" pitchFamily="34" charset="0"/>
              </a:rPr>
              <a:t>CO2-uitstoot.</a:t>
            </a:r>
          </a:p>
        </p:txBody>
      </p:sp>
      <p:sp>
        <p:nvSpPr>
          <p:cNvPr id="23" name="Tekstfelt 22">
            <a:extLst>
              <a:ext uri="{FF2B5EF4-FFF2-40B4-BE49-F238E27FC236}">
                <a16:creationId xmlns:a16="http://schemas.microsoft.com/office/drawing/2014/main" id="{80F3AE7B-9B91-0B6F-2E0F-45D4E027065D}"/>
              </a:ext>
            </a:extLst>
          </p:cNvPr>
          <p:cNvSpPr txBox="1"/>
          <p:nvPr/>
        </p:nvSpPr>
        <p:spPr>
          <a:xfrm>
            <a:off x="9064214" y="3232319"/>
            <a:ext cx="2636365" cy="400110"/>
          </a:xfrm>
          <a:prstGeom prst="rect">
            <a:avLst/>
          </a:prstGeom>
          <a:noFill/>
        </p:spPr>
        <p:txBody>
          <a:bodyPr wrap="square">
            <a:spAutoFit/>
          </a:bodyPr>
          <a:lstStyle/>
          <a:p>
            <a:r>
              <a:rPr lang="nl-NL" sz="1000" dirty="0">
                <a:solidFill>
                  <a:srgbClr val="464646"/>
                </a:solidFill>
                <a:latin typeface="Core Sans D 35 Regular" panose="020B0503030302020204" pitchFamily="34" charset="0"/>
              </a:rPr>
              <a:t>Het beschermen van dieren en natuur via ons Dierenwelzijnsbeleid.</a:t>
            </a:r>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5</a:t>
            </a:fld>
            <a:endParaRPr lang="nl-NL" dirty="0"/>
          </a:p>
        </p:txBody>
      </p:sp>
      <p:pic>
        <p:nvPicPr>
          <p:cNvPr id="1026" name="Picture 2">
            <a:extLst>
              <a:ext uri="{FF2B5EF4-FFF2-40B4-BE49-F238E27FC236}">
                <a16:creationId xmlns:a16="http://schemas.microsoft.com/office/drawing/2014/main" id="{190F4B5F-F83B-A17A-D396-F3F3A3E1C0A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a:off x="8248771" y="4198728"/>
            <a:ext cx="691347" cy="69134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4309DF22-EE4A-16D3-5EC4-56C51414A0EE}"/>
              </a:ext>
            </a:extLst>
          </p:cNvPr>
          <p:cNvSpPr txBox="1"/>
          <p:nvPr/>
        </p:nvSpPr>
        <p:spPr>
          <a:xfrm>
            <a:off x="9064213" y="4142195"/>
            <a:ext cx="2636365" cy="400110"/>
          </a:xfrm>
          <a:prstGeom prst="rect">
            <a:avLst/>
          </a:prstGeom>
          <a:noFill/>
        </p:spPr>
        <p:txBody>
          <a:bodyPr wrap="square">
            <a:spAutoFit/>
          </a:bodyPr>
          <a:lstStyle/>
          <a:p>
            <a:r>
              <a:rPr lang="nl-NL" sz="1000" dirty="0">
                <a:solidFill>
                  <a:srgbClr val="464646"/>
                </a:solidFill>
                <a:latin typeface="Core Sans D 35 Regular" panose="020B0503030302020204" pitchFamily="34" charset="0"/>
              </a:rPr>
              <a:t>Het garanderen dat verandering plaatsvindt in samenwerking met lokale partners en dat die verandering ook lokaal verankerd is</a:t>
            </a:r>
          </a:p>
        </p:txBody>
      </p:sp>
      <p:sp>
        <p:nvSpPr>
          <p:cNvPr id="4" name="Tekstfelt 3">
            <a:extLst>
              <a:ext uri="{FF2B5EF4-FFF2-40B4-BE49-F238E27FC236}">
                <a16:creationId xmlns:a16="http://schemas.microsoft.com/office/drawing/2014/main" id="{DD7E48FC-6B27-8874-D4AD-B10D26F972C8}"/>
              </a:ext>
            </a:extLst>
          </p:cNvPr>
          <p:cNvSpPr txBox="1"/>
          <p:nvPr/>
        </p:nvSpPr>
        <p:spPr>
          <a:xfrm>
            <a:off x="5446137" y="2282884"/>
            <a:ext cx="2636365" cy="553998"/>
          </a:xfrm>
          <a:prstGeom prst="rect">
            <a:avLst/>
          </a:prstGeom>
          <a:noFill/>
        </p:spPr>
        <p:txBody>
          <a:bodyPr wrap="square">
            <a:spAutoFit/>
          </a:bodyPr>
          <a:lstStyle/>
          <a:p>
            <a:r>
              <a:rPr lang="nl-NL" sz="1000" dirty="0">
                <a:solidFill>
                  <a:srgbClr val="464646"/>
                </a:solidFill>
                <a:latin typeface="Core Sans D 35 Regular" panose="020B0503030302020204" pitchFamily="34" charset="0"/>
              </a:rPr>
              <a:t>Het ondersteunen van kinderen en jongeren bij hun onderwijskansen via projecten en met partners. </a:t>
            </a:r>
          </a:p>
        </p:txBody>
      </p:sp>
      <p:pic>
        <p:nvPicPr>
          <p:cNvPr id="12" name="Picture 2">
            <a:extLst>
              <a:ext uri="{FF2B5EF4-FFF2-40B4-BE49-F238E27FC236}">
                <a16:creationId xmlns:a16="http://schemas.microsoft.com/office/drawing/2014/main" id="{6D259C61-B663-729F-AACD-6B789EA83F2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4613479" y="3274942"/>
            <a:ext cx="671753" cy="671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39BC4CC-C675-6287-0C43-364E3D932C2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a:off x="4600320" y="2324562"/>
            <a:ext cx="698073" cy="69807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D174E69D-B200-788D-66F2-E19681AC06CC}"/>
              </a:ext>
            </a:extLst>
          </p:cNvPr>
          <p:cNvSpPr txBox="1"/>
          <p:nvPr/>
        </p:nvSpPr>
        <p:spPr>
          <a:xfrm>
            <a:off x="5446137" y="3226236"/>
            <a:ext cx="2636365" cy="400110"/>
          </a:xfrm>
          <a:prstGeom prst="rect">
            <a:avLst/>
          </a:prstGeom>
          <a:noFill/>
        </p:spPr>
        <p:txBody>
          <a:bodyPr wrap="square">
            <a:spAutoFit/>
          </a:bodyPr>
          <a:lstStyle/>
          <a:p>
            <a:r>
              <a:rPr lang="nl-NL" sz="1000" dirty="0">
                <a:solidFill>
                  <a:srgbClr val="464646"/>
                </a:solidFill>
                <a:latin typeface="Core Sans D 35 Regular" panose="020B0503030302020204" pitchFamily="34" charset="0"/>
              </a:rPr>
              <a:t>Het creëren van economische groei in kwetsbare gebieden door samen te werken met lokale partners.</a:t>
            </a: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08396"/>
            <a:ext cx="6422881" cy="630942"/>
          </a:xfrm>
          <a:prstGeom prst="rect">
            <a:avLst/>
          </a:prstGeom>
          <a:noFill/>
        </p:spPr>
        <p:txBody>
          <a:bodyPr wrap="square" rtlCol="0">
            <a:spAutoFit/>
          </a:bodyPr>
          <a:lstStyle/>
          <a:p>
            <a:r>
              <a:rPr lang="nl-NL" sz="3500" dirty="0">
                <a:solidFill>
                  <a:srgbClr val="FF6700"/>
                </a:solidFill>
                <a:latin typeface="Core Sans D 55 Bold" panose="020B0803030302020204" pitchFamily="34" charset="0"/>
              </a:rPr>
              <a:t>Focusgebieden</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182556"/>
            <a:ext cx="3506082" cy="2937599"/>
          </a:xfrm>
          <a:prstGeom prst="rect">
            <a:avLst/>
          </a:prstGeom>
          <a:noFill/>
        </p:spPr>
        <p:txBody>
          <a:bodyPr wrap="square">
            <a:spAutoFit/>
          </a:bodyPr>
          <a:lstStyle/>
          <a:p>
            <a:pPr>
              <a:lnSpc>
                <a:spcPct val="107000"/>
              </a:lnSpc>
              <a:spcAft>
                <a:spcPts val="800"/>
              </a:spcAft>
            </a:pPr>
            <a:r>
              <a:rPr lang="nl-NL" sz="1150" dirty="0">
                <a:solidFill>
                  <a:srgbClr val="464646"/>
                </a:solidFill>
                <a:latin typeface="Core Sans D 35 Regular" panose="020B0503030302020204" pitchFamily="34" charset="0"/>
              </a:rPr>
              <a:t>Toen we in 2022 ons eerste duurzaamheidsrapport opstelden, identificeerden we 4 focusgebieden die we als essentieel beschouwen voor een meer duurzame bedrijfsvoering:</a:t>
            </a:r>
          </a:p>
          <a:p>
            <a:pPr marL="342900" lvl="0" indent="-342900">
              <a:lnSpc>
                <a:spcPct val="107000"/>
              </a:lnSpc>
              <a:buFont typeface="Symbol" panose="05050102010706020507" pitchFamily="18" charset="2"/>
              <a:buChar char=""/>
            </a:pPr>
            <a:r>
              <a:rPr lang="nl-NL" sz="1150" dirty="0">
                <a:solidFill>
                  <a:srgbClr val="464646"/>
                </a:solidFill>
                <a:latin typeface="Core Sans D 35 Regular" panose="020B0503030302020204" pitchFamily="34" charset="0"/>
              </a:rPr>
              <a:t>Klimaat &amp; milieu: Verminderen van de CO2-uitstoot in verband met onze reizen. </a:t>
            </a:r>
          </a:p>
          <a:p>
            <a:pPr marL="342900" lvl="0" indent="-342900">
              <a:lnSpc>
                <a:spcPct val="107000"/>
              </a:lnSpc>
              <a:buFont typeface="Symbol" panose="05050102010706020507" pitchFamily="18" charset="2"/>
              <a:buChar char=""/>
            </a:pPr>
            <a:r>
              <a:rPr lang="nl-NL" sz="1150" dirty="0">
                <a:solidFill>
                  <a:srgbClr val="464646"/>
                </a:solidFill>
                <a:latin typeface="Core Sans D 35 Regular" panose="020B0503030302020204" pitchFamily="34" charset="0"/>
              </a:rPr>
              <a:t>Sociale verantwoordelijkheid: Steunen van lokale gemeenschappen.</a:t>
            </a:r>
          </a:p>
          <a:p>
            <a:pPr marL="342900" lvl="0" indent="-342900">
              <a:lnSpc>
                <a:spcPct val="107000"/>
              </a:lnSpc>
              <a:buFont typeface="Symbol" panose="05050102010706020507" pitchFamily="18" charset="2"/>
              <a:buChar char=""/>
            </a:pPr>
            <a:r>
              <a:rPr lang="nl-NL" sz="1150" dirty="0">
                <a:solidFill>
                  <a:srgbClr val="464646"/>
                </a:solidFill>
                <a:latin typeface="Core Sans D 35 Regular" panose="020B0503030302020204" pitchFamily="34" charset="0"/>
              </a:rPr>
              <a:t>Verantwoordelijkheid voor de natuur: Aandacht voor dierenwelzijn.</a:t>
            </a:r>
          </a:p>
          <a:p>
            <a:pPr marL="342900" lvl="0" indent="-342900">
              <a:lnSpc>
                <a:spcPct val="107000"/>
              </a:lnSpc>
              <a:spcAft>
                <a:spcPts val="800"/>
              </a:spcAft>
              <a:buFont typeface="Symbol" panose="05050102010706020507" pitchFamily="18" charset="2"/>
              <a:buChar char=""/>
            </a:pPr>
            <a:r>
              <a:rPr lang="nl-NL" sz="1150" dirty="0">
                <a:solidFill>
                  <a:srgbClr val="464646"/>
                </a:solidFill>
                <a:latin typeface="Core Sans D 35 Regular" panose="020B0503030302020204" pitchFamily="34" charset="0"/>
              </a:rPr>
              <a:t>Governance: Ons fatsoenlijk gedragen, hieronder het volgen van geldende wetgeving en het hebben van algemeen goede zeden.</a:t>
            </a:r>
          </a:p>
          <a:p>
            <a:pPr lvl="0">
              <a:lnSpc>
                <a:spcPct val="107000"/>
              </a:lnSpc>
              <a:spcAft>
                <a:spcPts val="800"/>
              </a:spcAft>
            </a:pPr>
            <a:r>
              <a:rPr lang="nl-NL" sz="1150" dirty="0">
                <a:solidFill>
                  <a:srgbClr val="464646"/>
                </a:solidFill>
                <a:latin typeface="Core Sans D 35 Regular" panose="020B0503030302020204" pitchFamily="34" charset="0"/>
              </a:rPr>
              <a:t>In 2024 voegen we biodiversiteit toe als nog een focusgebied.</a:t>
            </a:r>
          </a:p>
        </p:txBody>
      </p:sp>
      <p:sp>
        <p:nvSpPr>
          <p:cNvPr id="5" name="Tekstfelt 4">
            <a:extLst>
              <a:ext uri="{FF2B5EF4-FFF2-40B4-BE49-F238E27FC236}">
                <a16:creationId xmlns:a16="http://schemas.microsoft.com/office/drawing/2014/main" id="{C36F6C4C-8703-6795-757C-E9326E7A70A1}"/>
              </a:ext>
            </a:extLst>
          </p:cNvPr>
          <p:cNvSpPr txBox="1"/>
          <p:nvPr/>
        </p:nvSpPr>
        <p:spPr>
          <a:xfrm>
            <a:off x="318365"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ONZE DUURZAAMHEIDSSTRATEGIE</a:t>
            </a:r>
          </a:p>
        </p:txBody>
      </p:sp>
    </p:spTree>
    <p:extLst>
      <p:ext uri="{BB962C8B-B14F-4D97-AF65-F5344CB8AC3E}">
        <p14:creationId xmlns:p14="http://schemas.microsoft.com/office/powerpoint/2010/main" val="238492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6</a:t>
            </a:fld>
            <a:endParaRPr lang="nl-NL"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nl-NL" sz="3500" dirty="0">
                <a:solidFill>
                  <a:srgbClr val="FAF3E9"/>
                </a:solidFill>
                <a:latin typeface="Core Sans D 55 Bold" panose="020B0803030302020204" pitchFamily="34" charset="0"/>
              </a:rPr>
              <a:t>Klimaat en Milieu</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484604" y="3800777"/>
            <a:ext cx="5184676" cy="2362185"/>
          </a:xfrm>
          <a:prstGeom prst="rect">
            <a:avLst/>
          </a:prstGeom>
          <a:noFill/>
        </p:spPr>
        <p:txBody>
          <a:bodyPr wrap="square" rtlCol="0">
            <a:spAutoFit/>
          </a:bodyPr>
          <a:lstStyle/>
          <a:p>
            <a:pPr>
              <a:lnSpc>
                <a:spcPct val="107000"/>
              </a:lnSpc>
              <a:spcAft>
                <a:spcPts val="800"/>
              </a:spcAft>
            </a:pPr>
            <a:r>
              <a:rPr lang="nl-NL" sz="1000" dirty="0">
                <a:solidFill>
                  <a:srgbClr val="464646"/>
                </a:solidFill>
                <a:latin typeface="Core Sans D 35 Regular" panose="020B0503030302020204" pitchFamily="34" charset="0"/>
              </a:rPr>
              <a:t>Onze klimaatdoelen zijn in overeenstemming met het Klimaatakkoord van Parijs. Doel van dit akkoord is om de opwarming van de aarde te beperken tot 1,5 graden Celsius.</a:t>
            </a:r>
          </a:p>
          <a:p>
            <a:pPr>
              <a:lnSpc>
                <a:spcPct val="107000"/>
              </a:lnSpc>
              <a:spcAft>
                <a:spcPts val="800"/>
              </a:spcAft>
            </a:pPr>
            <a:r>
              <a:rPr lang="nl-NL" sz="1000" dirty="0">
                <a:solidFill>
                  <a:srgbClr val="464646"/>
                </a:solidFill>
                <a:latin typeface="Core Sans D 35 Regular" panose="020B0503030302020204" pitchFamily="34" charset="0"/>
              </a:rPr>
              <a:t>Deze doelen zijn:</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a:rPr>
              <a:t>Het waarborgen dat onze eigen locaties voor 2030 nul uitstoot van broeikasgassen hebben.</a:t>
            </a:r>
          </a:p>
          <a:p>
            <a:pPr marL="342900" lvl="0" indent="-342900">
              <a:lnSpc>
                <a:spcPct val="107000"/>
              </a:lnSpc>
              <a:buFont typeface="Symbol" panose="05050102010706020507" pitchFamily="18" charset="2"/>
              <a:buChar char=""/>
            </a:pPr>
            <a:r>
              <a:rPr lang="nl-NL" sz="1000" dirty="0">
                <a:solidFill>
                  <a:srgbClr val="464646"/>
                </a:solidFill>
                <a:latin typeface="Core Sans D 35 Regular" panose="020B0503030302020204"/>
              </a:rPr>
              <a:t>Het verminderen van de totale uitstoot van broeikasgassen voor 2030 en het bereiken van nul uitstoot voor 2050 met betrekking tot onze reizen.</a:t>
            </a:r>
          </a:p>
          <a:p>
            <a:pPr lvl="0">
              <a:lnSpc>
                <a:spcPct val="107000"/>
              </a:lnSpc>
            </a:pPr>
            <a:endParaRPr lang="nl-NL" sz="1000" dirty="0">
              <a:latin typeface="Core Sans D 35 Regular" panose="020B0503030302020204"/>
            </a:endParaRPr>
          </a:p>
          <a:p>
            <a:pPr>
              <a:lnSpc>
                <a:spcPct val="107000"/>
              </a:lnSpc>
              <a:spcAft>
                <a:spcPts val="800"/>
              </a:spcAft>
            </a:pPr>
            <a:r>
              <a:rPr lang="nl-NL" sz="1000" dirty="0">
                <a:solidFill>
                  <a:srgbClr val="464646"/>
                </a:solidFill>
                <a:latin typeface="Core Sans D 35 Regular" panose="020B0503030302020204" pitchFamily="34" charset="0"/>
              </a:rPr>
              <a:t>Om onszelf te helpen en te begeleiden in dit proces hebben we concrete subdoelen opgesteld als oriëntatiepunten voor het bereiken van onze algemene reductiedoelstellingen voor 2030. We zullen zowel de subdoelen als onze inzet aanpassen naarmate we meer kennis verwerven.</a:t>
            </a:r>
            <a:endParaRPr lang="nl-NL" sz="1000" b="0" i="0" dirty="0">
              <a:solidFill>
                <a:srgbClr val="464646"/>
              </a:solidFill>
              <a:effectLst/>
              <a:latin typeface="Core Sans D 35 Regular" panose="020B0503030302020204" pitchFamily="34" charset="0"/>
            </a:endParaRPr>
          </a:p>
          <a:p>
            <a:pPr algn="just"/>
            <a:endParaRPr lang="nl-NL" sz="1000" b="0" i="0" dirty="0">
              <a:solidFill>
                <a:srgbClr val="464646"/>
              </a:solidFill>
              <a:effectLst/>
              <a:latin typeface="Core Sans D 35 Regular" panose="020B0503030302020204" pitchFamily="34" charset="0"/>
            </a:endParaRPr>
          </a:p>
          <a:p>
            <a:pPr algn="just"/>
            <a:endParaRPr lang="nl-NL" sz="1050" b="0" i="0" dirty="0">
              <a:solidFill>
                <a:srgbClr val="464646"/>
              </a:solidFill>
              <a:effectLst/>
              <a:latin typeface="Core Sans D 35 Regular" panose="020B0503030302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500548" y="6466852"/>
            <a:ext cx="3299715" cy="412292"/>
          </a:xfrm>
        </p:spPr>
        <p:txBody>
          <a:bodyPr/>
          <a:lstStyle/>
          <a:p>
            <a:pPr algn="l"/>
            <a:r>
              <a:rPr lang="nl-NL" sz="700" dirty="0">
                <a:solidFill>
                  <a:srgbClr val="766972"/>
                </a:solidFill>
                <a:latin typeface="Core Sans D 35 Regular" panose="020B0503030302020204"/>
              </a:rPr>
              <a:t>4. sciencebasedtargets.org/ </a:t>
            </a:r>
          </a:p>
        </p:txBody>
      </p:sp>
      <p:pic>
        <p:nvPicPr>
          <p:cNvPr id="2" name="Picture 2" descr="Science Based Targets">
            <a:extLst>
              <a:ext uri="{FF2B5EF4-FFF2-40B4-BE49-F238E27FC236}">
                <a16:creationId xmlns:a16="http://schemas.microsoft.com/office/drawing/2014/main" id="{F72A43EC-9080-E1D1-98E7-EBDBF49F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70" y="5890783"/>
            <a:ext cx="1123294" cy="561647"/>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9C499E1-6B0E-02E2-963F-C574D109A2DC}"/>
              </a:ext>
            </a:extLst>
          </p:cNvPr>
          <p:cNvSpPr txBox="1"/>
          <p:nvPr/>
        </p:nvSpPr>
        <p:spPr>
          <a:xfrm>
            <a:off x="1676364" y="5933560"/>
            <a:ext cx="4079640" cy="421654"/>
          </a:xfrm>
          <a:prstGeom prst="rect">
            <a:avLst/>
          </a:prstGeom>
          <a:noFill/>
        </p:spPr>
        <p:txBody>
          <a:bodyPr wrap="square">
            <a:spAutoFit/>
          </a:bodyPr>
          <a:lstStyle/>
          <a:p>
            <a:pPr>
              <a:lnSpc>
                <a:spcPct val="107000"/>
              </a:lnSpc>
              <a:spcAft>
                <a:spcPts val="800"/>
              </a:spcAft>
            </a:pPr>
            <a:r>
              <a:rPr lang="nl-NL" sz="1000" dirty="0">
                <a:solidFill>
                  <a:srgbClr val="464646"/>
                </a:solidFill>
                <a:latin typeface="Core Sans D 35 Regular" panose="020B0503030302020204" pitchFamily="34" charset="0"/>
              </a:rPr>
              <a:t>Onze klimaatdoelen zijn ambitieus en daarom zijn we ook erg trots dat deze in 2023 zijn gevalideerd door de Science Based Target Initiative</a:t>
            </a:r>
            <a:r>
              <a:rPr lang="nl-NL" sz="1000" baseline="30000" dirty="0">
                <a:solidFill>
                  <a:srgbClr val="464646"/>
                </a:solidFill>
                <a:latin typeface="Core Sans D 35 Regular" panose="020B0503030302020204" pitchFamily="34" charset="0"/>
              </a:rPr>
              <a:t>4</a:t>
            </a:r>
            <a:r>
              <a:rPr lang="nl-NL" sz="1000" dirty="0">
                <a:solidFill>
                  <a:srgbClr val="464646"/>
                </a:solidFill>
                <a:latin typeface="Core Sans D 35 Regular" panose="020B0503030302020204" pitchFamily="34" charset="0"/>
              </a:rPr>
              <a:t>. </a:t>
            </a:r>
          </a:p>
        </p:txBody>
      </p:sp>
      <p:sp>
        <p:nvSpPr>
          <p:cNvPr id="7" name="Tekstfelt 6">
            <a:extLst>
              <a:ext uri="{FF2B5EF4-FFF2-40B4-BE49-F238E27FC236}">
                <a16:creationId xmlns:a16="http://schemas.microsoft.com/office/drawing/2014/main" id="{E3894D30-5154-2437-E2EA-93451084895B}"/>
              </a:ext>
            </a:extLst>
          </p:cNvPr>
          <p:cNvSpPr txBox="1"/>
          <p:nvPr/>
        </p:nvSpPr>
        <p:spPr>
          <a:xfrm>
            <a:off x="5865585" y="3795051"/>
            <a:ext cx="6070601" cy="2862322"/>
          </a:xfrm>
          <a:prstGeom prst="rect">
            <a:avLst/>
          </a:prstGeom>
          <a:noFill/>
        </p:spPr>
        <p:txBody>
          <a:bodyPr wrap="square" rtlCol="0">
            <a:spAutoFit/>
          </a:bodyPr>
          <a:lstStyle/>
          <a:p>
            <a:pPr algn="just"/>
            <a:r>
              <a:rPr lang="nl-NL" sz="1000" i="0" dirty="0">
                <a:solidFill>
                  <a:srgbClr val="464646"/>
                </a:solidFill>
                <a:effectLst/>
                <a:latin typeface="Core Sans D 35 Regular" panose="020B0503030302020204" pitchFamily="34" charset="0"/>
              </a:rPr>
              <a:t>Onze subdoelen omvatten onder andere:</a:t>
            </a:r>
            <a:endParaRPr lang="nl-NL" sz="1100" b="0" i="0" dirty="0">
              <a:solidFill>
                <a:srgbClr val="464646"/>
              </a:solidFill>
              <a:effectLst/>
              <a:latin typeface="Core Sans D 35 Regular" panose="020B0503030302020204" pitchFamily="34" charset="0"/>
            </a:endParaRPr>
          </a:p>
          <a:p>
            <a:pPr algn="just"/>
            <a:endParaRPr lang="nl-NL" sz="1100" b="0" i="0" dirty="0">
              <a:solidFill>
                <a:srgbClr val="464646"/>
              </a:solidFill>
              <a:effectLst/>
              <a:latin typeface="Core Sans D 35 Regular" panose="020B0503030302020204" pitchFamily="34" charset="0"/>
            </a:endParaRPr>
          </a:p>
          <a:p>
            <a:pPr algn="just"/>
            <a:r>
              <a:rPr lang="nl-NL" dirty="0"/>
              <a:t> </a:t>
            </a:r>
          </a:p>
          <a:p>
            <a:pPr algn="just"/>
            <a:r>
              <a:rPr lang="nl-NL" sz="1000" b="0" i="0" dirty="0">
                <a:solidFill>
                  <a:srgbClr val="464646"/>
                </a:solidFill>
                <a:effectLst/>
                <a:latin typeface="Core Sans D 35 Regular" panose="020B0503030302020204" pitchFamily="34" charset="0"/>
              </a:rPr>
              <a:t>We hebben al onze inkoop van elektriciteit omgezet naar groene energie op al onze locaties, waar dat mogelijk was. Onze inzet om het energieverbruik te verminderen gaat ook na 2025 door.</a:t>
            </a:r>
          </a:p>
          <a:p>
            <a:pPr algn="just"/>
            <a:endParaRPr lang="nl-NL" sz="1000" b="0" i="0" dirty="0">
              <a:solidFill>
                <a:srgbClr val="464646"/>
              </a:solidFill>
              <a:effectLst/>
              <a:latin typeface="Core Sans D 35 Regular" panose="020B0503030302020204" pitchFamily="34" charset="0"/>
            </a:endParaRPr>
          </a:p>
          <a:p>
            <a:pPr algn="just"/>
            <a:r>
              <a:rPr lang="nl-NL" sz="1000" b="0" i="0" dirty="0">
                <a:solidFill>
                  <a:srgbClr val="464646"/>
                </a:solidFill>
                <a:effectLst/>
                <a:latin typeface="Core Sans D 35 Regular" panose="020B0503030302020204" pitchFamily="34" charset="0"/>
              </a:rPr>
              <a:t>Het aantal vervoersmiddelen op de bestemmingen die op duurzame energie rijden zijn met 50% toegenomen en het totaal aantal gereden kilometers (vanaf 2019) is met 20% verminderd. </a:t>
            </a:r>
            <a:endParaRPr lang="nl-NL" sz="1100" b="0" i="0" dirty="0">
              <a:solidFill>
                <a:srgbClr val="464646"/>
              </a:solidFill>
              <a:effectLst/>
              <a:latin typeface="Core Sans D 35 Regular" panose="020B0503030302020204" pitchFamily="34" charset="0"/>
            </a:endParaRPr>
          </a:p>
          <a:p>
            <a:pPr algn="just"/>
            <a:endParaRPr lang="nl-NL" sz="1100" b="0" i="0" dirty="0">
              <a:solidFill>
                <a:srgbClr val="464646"/>
              </a:solidFill>
              <a:effectLst/>
              <a:latin typeface="Core Sans D 35 Regular" panose="020B0503030302020204" pitchFamily="34" charset="0"/>
            </a:endParaRPr>
          </a:p>
          <a:p>
            <a:pPr algn="just"/>
            <a:endParaRPr lang="nl-NL" sz="1100" dirty="0">
              <a:solidFill>
                <a:srgbClr val="464646"/>
              </a:solidFill>
              <a:latin typeface="Core Sans D 35 Regular" panose="020B0503030302020204" pitchFamily="34" charset="0"/>
            </a:endParaRPr>
          </a:p>
          <a:p>
            <a:pPr algn="just"/>
            <a:r>
              <a:rPr lang="nl-NL" sz="1000" b="0" i="0" dirty="0">
                <a:solidFill>
                  <a:srgbClr val="464646"/>
                </a:solidFill>
                <a:effectLst/>
                <a:latin typeface="Core Sans D 35 Regular" panose="020B0503030302020204" pitchFamily="34" charset="0"/>
              </a:rPr>
              <a:t>Minstens 50% van onze reizen moet plaatsvinden met luchtvaartmaatschappijen die een strategie hebben voor emissie- en/of een reductiestrategie, die voldoet aan de doelen van het Klimaatakkoord van Parijs.</a:t>
            </a:r>
          </a:p>
          <a:p>
            <a:pPr algn="just"/>
            <a:endParaRPr lang="nl-NL" sz="1100" b="0" i="0" dirty="0">
              <a:solidFill>
                <a:srgbClr val="464646"/>
              </a:solidFill>
              <a:effectLst/>
              <a:latin typeface="Core Sans D 35 Regular" panose="020B0503030302020204" pitchFamily="34" charset="0"/>
            </a:endParaRPr>
          </a:p>
          <a:p>
            <a:pPr algn="just"/>
            <a:r>
              <a:rPr lang="nl-NL" dirty="0"/>
              <a:t> </a:t>
            </a:r>
            <a:endParaRPr lang="nl-NL" sz="1100" b="0" i="0" dirty="0">
              <a:solidFill>
                <a:srgbClr val="464646"/>
              </a:solidFill>
              <a:effectLst/>
              <a:latin typeface="Core Sans D 35 Regular" panose="020B0503030302020204" pitchFamily="34" charset="0"/>
            </a:endParaRPr>
          </a:p>
          <a:p>
            <a:pPr algn="just"/>
            <a:r>
              <a:rPr lang="nl-NL" sz="1000" dirty="0">
                <a:solidFill>
                  <a:srgbClr val="464646"/>
                </a:solidFill>
                <a:latin typeface="Core Sans D 35 Regular" panose="020B0503030302020204"/>
              </a:rPr>
              <a:t>Wij selecteren uitsluitend hotels en accommodaties die ofwel al het doel van nul CO2-uitstoot hebben bereikt of een realistisch en concreet plan hebben om dit binnen de komende vijf jaar te bereiken.</a:t>
            </a:r>
          </a:p>
        </p:txBody>
      </p:sp>
      <p:sp>
        <p:nvSpPr>
          <p:cNvPr id="8" name="Rektangel 7">
            <a:extLst>
              <a:ext uri="{FF2B5EF4-FFF2-40B4-BE49-F238E27FC236}">
                <a16:creationId xmlns:a16="http://schemas.microsoft.com/office/drawing/2014/main" id="{9A924786-CAD7-A13A-62C0-34FDE93FAE18}"/>
              </a:ext>
            </a:extLst>
          </p:cNvPr>
          <p:cNvSpPr/>
          <p:nvPr/>
        </p:nvSpPr>
        <p:spPr>
          <a:xfrm>
            <a:off x="5952309" y="406446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64646"/>
                </a:solidFill>
                <a:latin typeface="Core Sans D 55 Bold" panose="020B0803030302020204" pitchFamily="34" charset="0"/>
              </a:rPr>
              <a:t>2025</a:t>
            </a:r>
          </a:p>
        </p:txBody>
      </p:sp>
      <p:sp>
        <p:nvSpPr>
          <p:cNvPr id="9" name="Rektangel 8">
            <a:extLst>
              <a:ext uri="{FF2B5EF4-FFF2-40B4-BE49-F238E27FC236}">
                <a16:creationId xmlns:a16="http://schemas.microsoft.com/office/drawing/2014/main" id="{AC4FA2A6-11DE-098C-FA7A-888E21B03483}"/>
              </a:ext>
            </a:extLst>
          </p:cNvPr>
          <p:cNvSpPr/>
          <p:nvPr/>
        </p:nvSpPr>
        <p:spPr>
          <a:xfrm>
            <a:off x="5957820" y="5264839"/>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64646"/>
                </a:solidFill>
                <a:latin typeface="Core Sans D 55 Bold" panose="020B0803030302020204" pitchFamily="34" charset="0"/>
              </a:rPr>
              <a:t>2026</a:t>
            </a:r>
          </a:p>
        </p:txBody>
      </p:sp>
      <p:sp>
        <p:nvSpPr>
          <p:cNvPr id="10" name="Rektangel 9">
            <a:extLst>
              <a:ext uri="{FF2B5EF4-FFF2-40B4-BE49-F238E27FC236}">
                <a16:creationId xmlns:a16="http://schemas.microsoft.com/office/drawing/2014/main" id="{BCD628BC-04FF-64C7-28ED-F89597CF5F3C}"/>
              </a:ext>
            </a:extLst>
          </p:cNvPr>
          <p:cNvSpPr/>
          <p:nvPr/>
        </p:nvSpPr>
        <p:spPr>
          <a:xfrm>
            <a:off x="5952309" y="5999587"/>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64646"/>
                </a:solidFill>
                <a:latin typeface="Core Sans D 55 Bold" panose="020B0803030302020204" pitchFamily="34" charset="0"/>
              </a:rPr>
              <a:t>2030</a:t>
            </a:r>
          </a:p>
        </p:txBody>
      </p:sp>
    </p:spTree>
    <p:extLst>
      <p:ext uri="{BB962C8B-B14F-4D97-AF65-F5344CB8AC3E}">
        <p14:creationId xmlns:p14="http://schemas.microsoft.com/office/powerpoint/2010/main" val="18660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97C41EC-0D5E-2D39-048D-5927578DBE15}"/>
              </a:ext>
            </a:extLst>
          </p:cNvPr>
          <p:cNvSpPr/>
          <p:nvPr/>
        </p:nvSpPr>
        <p:spPr>
          <a:xfrm>
            <a:off x="353690" y="1766804"/>
            <a:ext cx="11460358" cy="3134380"/>
          </a:xfrm>
          <a:prstGeom prst="rect">
            <a:avLst/>
          </a:prstGeom>
          <a:solidFill>
            <a:srgbClr val="FAF3E9">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rgbClr val="FAF3E9"/>
                </a:solidFill>
              </a:rPr>
              <a:t>7</a:t>
            </a:fld>
            <a:endParaRPr lang="nl-NL" dirty="0">
              <a:solidFill>
                <a:srgbClr val="FAF3E9"/>
              </a:solidFill>
            </a:endParaRP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901588"/>
            <a:ext cx="8814191" cy="630942"/>
          </a:xfrm>
          <a:prstGeom prst="rect">
            <a:avLst/>
          </a:prstGeom>
          <a:noFill/>
        </p:spPr>
        <p:txBody>
          <a:bodyPr wrap="square" rtlCol="0">
            <a:spAutoFit/>
          </a:bodyPr>
          <a:lstStyle/>
          <a:p>
            <a:r>
              <a:rPr lang="nl-NL" sz="3500" dirty="0">
                <a:solidFill>
                  <a:srgbClr val="FF6700"/>
                </a:solidFill>
                <a:latin typeface="Core Sans D 55 Bold" panose="020B0803030302020204" pitchFamily="34" charset="0"/>
              </a:rPr>
              <a:t>Meting van subdoelen en doelen</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575748"/>
            <a:ext cx="5257828" cy="1612173"/>
          </a:xfrm>
          <a:prstGeom prst="rect">
            <a:avLst/>
          </a:prstGeom>
          <a:noFill/>
        </p:spPr>
        <p:txBody>
          <a:bodyPr wrap="square">
            <a:spAutoFit/>
          </a:bodyPr>
          <a:lstStyle/>
          <a:p>
            <a:pPr>
              <a:lnSpc>
                <a:spcPct val="107000"/>
              </a:lnSpc>
              <a:spcAft>
                <a:spcPts val="800"/>
              </a:spcAft>
            </a:pPr>
            <a:r>
              <a:rPr lang="nl-NL" sz="1150" dirty="0">
                <a:solidFill>
                  <a:srgbClr val="464646"/>
                </a:solidFill>
                <a:latin typeface="Core Sans D 35 Regular" panose="020B0503030302020204" pitchFamily="34" charset="0"/>
              </a:rPr>
              <a:t>Om onze doelen en subdoelen te kunnen volgen, stellen we jaarlijks een klimaatrapport op waarin we onze totale uitstoot van broeikasgassen meten. </a:t>
            </a:r>
          </a:p>
          <a:p>
            <a:pPr>
              <a:lnSpc>
                <a:spcPct val="107000"/>
              </a:lnSpc>
              <a:spcAft>
                <a:spcPts val="800"/>
              </a:spcAft>
            </a:pPr>
            <a:r>
              <a:rPr lang="nl-NL" sz="1150" dirty="0">
                <a:solidFill>
                  <a:srgbClr val="464646"/>
                </a:solidFill>
                <a:latin typeface="Core Sans D 35 Regular" panose="020B0503030302020204" pitchFamily="34" charset="0"/>
              </a:rPr>
              <a:t>We meten volgens het Greenhouse Gas (GHG) Protocol</a:t>
            </a:r>
            <a:r>
              <a:rPr lang="nl-NL" sz="1150" baseline="30000" dirty="0">
                <a:solidFill>
                  <a:srgbClr val="464646"/>
                </a:solidFill>
                <a:latin typeface="Core Sans D 35 Regular" panose="020B0503030302020204" pitchFamily="34" charset="0"/>
              </a:rPr>
              <a:t>5</a:t>
            </a:r>
            <a:r>
              <a:rPr lang="nl-NL" sz="1150" dirty="0">
                <a:solidFill>
                  <a:srgbClr val="464646"/>
                </a:solidFill>
                <a:latin typeface="Core Sans D 35 Regular" panose="020B0503030302020204" pitchFamily="34" charset="0"/>
              </a:rPr>
              <a:t>, dat de toonaangevende internationale standaard is voor het meten van de uitstoot van broeikasgassen van een bedrijf. Door een internationale standaard te volgen, kunnen we ervoor zorgen dat onze doelen vergelijkbaar zijn.</a:t>
            </a:r>
          </a:p>
          <a:p>
            <a:pPr>
              <a:lnSpc>
                <a:spcPct val="107000"/>
              </a:lnSpc>
              <a:spcAft>
                <a:spcPts val="800"/>
              </a:spcAft>
            </a:pPr>
            <a:r>
              <a:rPr lang="nl-NL" sz="1150" dirty="0">
                <a:solidFill>
                  <a:srgbClr val="464646"/>
                </a:solidFill>
                <a:latin typeface="Core Sans D 35 Regular" panose="020B0503030302020204" pitchFamily="34" charset="0"/>
              </a:rPr>
              <a:t>Binnen het GHG-protocol wordt de uitstoot van broeikasgassen ingedeeld in drie zogenaamde "scopes". </a:t>
            </a:r>
          </a:p>
        </p:txBody>
      </p:sp>
      <p:sp>
        <p:nvSpPr>
          <p:cNvPr id="5" name="Tekstfelt 4">
            <a:extLst>
              <a:ext uri="{FF2B5EF4-FFF2-40B4-BE49-F238E27FC236}">
                <a16:creationId xmlns:a16="http://schemas.microsoft.com/office/drawing/2014/main" id="{B23C3D12-3584-BA6C-6239-916037795D02}"/>
              </a:ext>
            </a:extLst>
          </p:cNvPr>
          <p:cNvSpPr txBox="1"/>
          <p:nvPr/>
        </p:nvSpPr>
        <p:spPr>
          <a:xfrm>
            <a:off x="6096000" y="2557432"/>
            <a:ext cx="5257800" cy="1422825"/>
          </a:xfrm>
          <a:prstGeom prst="rect">
            <a:avLst/>
          </a:prstGeom>
          <a:noFill/>
        </p:spPr>
        <p:txBody>
          <a:bodyPr wrap="square">
            <a:spAutoFit/>
          </a:bodyPr>
          <a:lstStyle/>
          <a:p>
            <a:pPr>
              <a:lnSpc>
                <a:spcPct val="107000"/>
              </a:lnSpc>
              <a:spcAft>
                <a:spcPts val="800"/>
              </a:spcAft>
            </a:pPr>
            <a:r>
              <a:rPr lang="nl-NL" sz="1150" b="1" dirty="0">
                <a:solidFill>
                  <a:srgbClr val="464646"/>
                </a:solidFill>
                <a:latin typeface="Core Sans D 35 Regular" panose="020B0503030302020204" pitchFamily="34" charset="0"/>
              </a:rPr>
              <a:t>Scope 1</a:t>
            </a:r>
            <a:r>
              <a:rPr lang="nl-NL" sz="1150" dirty="0">
                <a:solidFill>
                  <a:srgbClr val="464646"/>
                </a:solidFill>
                <a:latin typeface="Core Sans D 35 Regular" panose="020B0503030302020204" pitchFamily="34" charset="0"/>
              </a:rPr>
              <a:t> omvat de uitstoot van broeikasgassen in de eigen locaties van een bedrijf, machines en voertuigen (bijvoorbeeld door verbranding van benzine, diesel of aardgas). </a:t>
            </a:r>
          </a:p>
          <a:p>
            <a:pPr>
              <a:lnSpc>
                <a:spcPct val="107000"/>
              </a:lnSpc>
              <a:spcAft>
                <a:spcPts val="800"/>
              </a:spcAft>
            </a:pPr>
            <a:r>
              <a:rPr lang="nl-NL" sz="1150" b="1" dirty="0">
                <a:solidFill>
                  <a:srgbClr val="464646"/>
                </a:solidFill>
                <a:latin typeface="Core Sans D 35 Regular" panose="020B0503030302020204" pitchFamily="34" charset="0"/>
              </a:rPr>
              <a:t>Scope 2</a:t>
            </a:r>
            <a:r>
              <a:rPr lang="nl-NL" sz="1150" dirty="0">
                <a:solidFill>
                  <a:srgbClr val="464646"/>
                </a:solidFill>
                <a:latin typeface="Core Sans D 35 Regular" panose="020B0503030302020204" pitchFamily="34" charset="0"/>
              </a:rPr>
              <a:t> omvat de uitstoot die verbonden is met de productie van de energie die een bedrijf koopt (zoals elektriciteit en stadsverwarming). </a:t>
            </a:r>
          </a:p>
          <a:p>
            <a:pPr>
              <a:lnSpc>
                <a:spcPct val="107000"/>
              </a:lnSpc>
              <a:spcAft>
                <a:spcPts val="800"/>
              </a:spcAft>
            </a:pPr>
            <a:r>
              <a:rPr lang="nl-NL" sz="1150" b="1" dirty="0">
                <a:solidFill>
                  <a:srgbClr val="464646"/>
                </a:solidFill>
                <a:latin typeface="Core Sans D 35 Regular" panose="020B0503030302020204" pitchFamily="34" charset="0"/>
              </a:rPr>
              <a:t>Scope 3</a:t>
            </a:r>
            <a:r>
              <a:rPr lang="nl-NL" sz="1150" dirty="0">
                <a:solidFill>
                  <a:srgbClr val="464646"/>
                </a:solidFill>
                <a:latin typeface="Core Sans D 35 Regular" panose="020B0503030302020204" pitchFamily="34" charset="0"/>
              </a:rPr>
              <a:t> omvat alle andere indirecte uitstoot die ontstaat in de waardeketen van het bedrijf (hieronder upstream inkoop en downstream afvalverwerking)</a:t>
            </a:r>
          </a:p>
        </p:txBody>
      </p:sp>
      <p:sp>
        <p:nvSpPr>
          <p:cNvPr id="19" name="Tekstfelt 18">
            <a:extLst>
              <a:ext uri="{FF2B5EF4-FFF2-40B4-BE49-F238E27FC236}">
                <a16:creationId xmlns:a16="http://schemas.microsoft.com/office/drawing/2014/main" id="{84672934-2DEF-372B-C88D-AC9D056A7A15}"/>
              </a:ext>
            </a:extLst>
          </p:cNvPr>
          <p:cNvSpPr txBox="1"/>
          <p:nvPr/>
        </p:nvSpPr>
        <p:spPr>
          <a:xfrm>
            <a:off x="640052" y="4484320"/>
            <a:ext cx="6094476" cy="200055"/>
          </a:xfrm>
          <a:prstGeom prst="rect">
            <a:avLst/>
          </a:prstGeom>
          <a:noFill/>
        </p:spPr>
        <p:txBody>
          <a:bodyPr wrap="square">
            <a:spAutoFit/>
          </a:bodyPr>
          <a:lstStyle/>
          <a:p>
            <a:r>
              <a:rPr lang="nl-NL" sz="700" dirty="0">
                <a:solidFill>
                  <a:srgbClr val="766972"/>
                </a:solidFill>
                <a:latin typeface="Core Sans D 35 Regular" panose="020B0503030302020204" pitchFamily="34" charset="0"/>
              </a:rPr>
              <a:t>5. https://ghgprotocol.org/ </a:t>
            </a:r>
          </a:p>
        </p:txBody>
      </p:sp>
      <p:sp>
        <p:nvSpPr>
          <p:cNvPr id="2" name="Tekstfelt 1">
            <a:extLst>
              <a:ext uri="{FF2B5EF4-FFF2-40B4-BE49-F238E27FC236}">
                <a16:creationId xmlns:a16="http://schemas.microsoft.com/office/drawing/2014/main" id="{6C60D1ED-CB35-E365-0F0A-B010966004C9}"/>
              </a:ext>
            </a:extLst>
          </p:cNvPr>
          <p:cNvSpPr txBox="1"/>
          <p:nvPr/>
        </p:nvSpPr>
        <p:spPr>
          <a:xfrm>
            <a:off x="318365"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KLIMAAT EN MILIEU</a:t>
            </a:r>
          </a:p>
        </p:txBody>
      </p:sp>
    </p:spTree>
    <p:extLst>
      <p:ext uri="{BB962C8B-B14F-4D97-AF65-F5344CB8AC3E}">
        <p14:creationId xmlns:p14="http://schemas.microsoft.com/office/powerpoint/2010/main" val="932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483634" y="1713365"/>
            <a:ext cx="5511800" cy="444289"/>
          </a:xfrm>
          <a:prstGeom prst="rect">
            <a:avLst/>
          </a:prstGeom>
          <a:noFill/>
        </p:spPr>
        <p:txBody>
          <a:bodyPr wrap="square" rtlCol="0">
            <a:spAutoFit/>
          </a:bodyPr>
          <a:lstStyle/>
          <a:p>
            <a:pPr algn="just">
              <a:lnSpc>
                <a:spcPct val="107000"/>
              </a:lnSpc>
              <a:spcAft>
                <a:spcPts val="800"/>
              </a:spcAft>
            </a:pPr>
            <a:r>
              <a:rPr lang="nl-NL" sz="1100" dirty="0">
                <a:solidFill>
                  <a:srgbClr val="464646"/>
                </a:solidFill>
                <a:latin typeface="Core Sans D 35 Regular" panose="020B0503030302020204" pitchFamily="34" charset="0"/>
              </a:rPr>
              <a:t>In de onderstaande tabel worden indexcijfers voor TourCompass weergegeven voor 2019, 2022 en 2023. De jaren 2020 en 2021 staan niet in dit rapport omdat de cijfers vertekend zijn vanwege de COVID-19 pandemie.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483634" y="1004332"/>
            <a:ext cx="6360720" cy="630942"/>
          </a:xfrm>
          <a:prstGeom prst="rect">
            <a:avLst/>
          </a:prstGeom>
          <a:noFill/>
        </p:spPr>
        <p:txBody>
          <a:bodyPr wrap="square" rtlCol="0">
            <a:spAutoFit/>
          </a:bodyPr>
          <a:lstStyle/>
          <a:p>
            <a:r>
              <a:rPr lang="nl-NL" sz="3500" dirty="0">
                <a:solidFill>
                  <a:srgbClr val="FF6700"/>
                </a:solidFill>
                <a:latin typeface="Core Sans D 55 Bold" panose="020B0803030302020204" pitchFamily="34" charset="0"/>
              </a:rPr>
              <a:t>Indexcijfers</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8</a:t>
            </a:fld>
            <a:endParaRPr lang="nl-NL" dirty="0"/>
          </a:p>
        </p:txBody>
      </p:sp>
      <p:sp>
        <p:nvSpPr>
          <p:cNvPr id="5" name="Tekstfelt 4">
            <a:extLst>
              <a:ext uri="{FF2B5EF4-FFF2-40B4-BE49-F238E27FC236}">
                <a16:creationId xmlns:a16="http://schemas.microsoft.com/office/drawing/2014/main" id="{C1EBDDC7-5B89-2A2F-7BA2-59D42017BB58}"/>
              </a:ext>
            </a:extLst>
          </p:cNvPr>
          <p:cNvSpPr txBox="1"/>
          <p:nvPr/>
        </p:nvSpPr>
        <p:spPr>
          <a:xfrm>
            <a:off x="483634" y="3694569"/>
            <a:ext cx="5434846" cy="1919756"/>
          </a:xfrm>
          <a:prstGeom prst="rect">
            <a:avLst/>
          </a:prstGeom>
          <a:noFill/>
        </p:spPr>
        <p:txBody>
          <a:bodyPr wrap="square">
            <a:spAutoFit/>
          </a:bodyPr>
          <a:lstStyle/>
          <a:p>
            <a:pPr>
              <a:lnSpc>
                <a:spcPct val="107000"/>
              </a:lnSpc>
              <a:spcAft>
                <a:spcPts val="800"/>
              </a:spcAft>
            </a:pPr>
            <a:r>
              <a:rPr lang="nl-NL" sz="1100" dirty="0">
                <a:solidFill>
                  <a:srgbClr val="464646"/>
                </a:solidFill>
                <a:latin typeface="Core Sans D 35 Regular" panose="020B0503030302020204" pitchFamily="34" charset="0"/>
              </a:rPr>
              <a:t>De absolute uitstoot in scope 1 en 2 en de absolute uitstoot in scope 1, 2 en 3 worden hier weergegeven samen met relatieve indexcijfers, die weergeven hoeveel klanten we hadden in 2019, 2022 en 2023. </a:t>
            </a:r>
          </a:p>
          <a:p>
            <a:pPr>
              <a:lnSpc>
                <a:spcPct val="107000"/>
              </a:lnSpc>
              <a:spcAft>
                <a:spcPts val="800"/>
              </a:spcAft>
            </a:pPr>
            <a:r>
              <a:rPr lang="nl-NL" sz="1100" dirty="0">
                <a:solidFill>
                  <a:srgbClr val="464646"/>
                </a:solidFill>
                <a:latin typeface="Core Sans D 35 Regular" panose="020B0503030302020204" pitchFamily="34" charset="0"/>
              </a:rPr>
              <a:t>Van 2019 tot 2023 zien we een daling van 27% in de absolute uitstoot van scope 1 en 2, terwijl de uitstoot per klant binnen deze scopes met 9% is gestegen. Deze daling wordt voornamelijk veroorzaakt door de overgang naar groene stroom op onze kantoren. </a:t>
            </a:r>
          </a:p>
          <a:p>
            <a:pPr>
              <a:lnSpc>
                <a:spcPct val="107000"/>
              </a:lnSpc>
              <a:spcAft>
                <a:spcPts val="800"/>
              </a:spcAft>
            </a:pPr>
            <a:r>
              <a:rPr lang="nl-NL" sz="1100" dirty="0">
                <a:solidFill>
                  <a:srgbClr val="464646"/>
                </a:solidFill>
                <a:latin typeface="Core Sans D 35 Regular" panose="020B0503030302020204" pitchFamily="34" charset="0"/>
              </a:rPr>
              <a:t>Tegelijkertijd is de absolute uitstoot in scope 1, 2 en 3 tussen 2019 en 2023 met 23% gedaald, terwijl de uitstoot in scope 1, 2 en 3 per klant met 13% is gestegen. Deze laatste stijging kan deels worden verklaard door de introductie van Australië als nieuwe bestemming.</a:t>
            </a:r>
          </a:p>
        </p:txBody>
      </p:sp>
      <p:sp>
        <p:nvSpPr>
          <p:cNvPr id="8" name="Tekstfelt 7">
            <a:extLst>
              <a:ext uri="{FF2B5EF4-FFF2-40B4-BE49-F238E27FC236}">
                <a16:creationId xmlns:a16="http://schemas.microsoft.com/office/drawing/2014/main" id="{22675CC4-884C-6BF8-E390-D07FF7E7B8C8}"/>
              </a:ext>
            </a:extLst>
          </p:cNvPr>
          <p:cNvSpPr txBox="1"/>
          <p:nvPr/>
        </p:nvSpPr>
        <p:spPr>
          <a:xfrm>
            <a:off x="6345718" y="414572"/>
            <a:ext cx="5221390" cy="5383140"/>
          </a:xfrm>
          <a:prstGeom prst="rect">
            <a:avLst/>
          </a:prstGeom>
          <a:noFill/>
        </p:spPr>
        <p:txBody>
          <a:bodyPr wrap="square" rtlCol="0">
            <a:spAutoFit/>
          </a:bodyPr>
          <a:lstStyle/>
          <a:p>
            <a:pPr algn="just">
              <a:lnSpc>
                <a:spcPct val="107000"/>
              </a:lnSpc>
              <a:spcAft>
                <a:spcPts val="800"/>
              </a:spcAft>
            </a:pPr>
            <a:r>
              <a:rPr lang="nl-NL" sz="1100" dirty="0">
                <a:solidFill>
                  <a:srgbClr val="464646"/>
                </a:solidFill>
                <a:latin typeface="Core Sans D 35 Regular" panose="020B0503030302020204" pitchFamily="34" charset="0"/>
              </a:rPr>
              <a:t>De eerste CO2e-reducties tot 2030 worden behaald door verbeterde energie-efficiëntie in onze eigen kantoren</a:t>
            </a:r>
          </a:p>
          <a:p>
            <a:pPr algn="just">
              <a:lnSpc>
                <a:spcPct val="107000"/>
              </a:lnSpc>
              <a:spcAft>
                <a:spcPts val="800"/>
              </a:spcAft>
            </a:pPr>
            <a:r>
              <a:rPr lang="nl-NL" sz="1100" dirty="0">
                <a:solidFill>
                  <a:srgbClr val="464646"/>
                </a:solidFill>
                <a:latin typeface="Core Sans D 35 Regular" panose="020B0503030302020204" pitchFamily="34" charset="0"/>
              </a:rPr>
              <a:t>Tegelijkertijd gaan we van start met het beïnvloeden van de uitstootvermindering met betrekking tot onze reizen. We richten ons specifiek op drie gebieden:</a:t>
            </a:r>
          </a:p>
          <a:p>
            <a:pPr>
              <a:lnSpc>
                <a:spcPct val="107000"/>
              </a:lnSpc>
              <a:spcAft>
                <a:spcPts val="800"/>
              </a:spcAft>
            </a:pPr>
            <a:r>
              <a:rPr lang="nl-NL" sz="1100" dirty="0">
                <a:solidFill>
                  <a:srgbClr val="464646"/>
                </a:solidFill>
                <a:latin typeface="Core Sans D 55 Bold" panose="020B0803030302020204" pitchFamily="34" charset="0"/>
              </a:rPr>
              <a:t>Internationale vluchten</a:t>
            </a:r>
            <a:br>
              <a:rPr dirty="0"/>
            </a:br>
            <a:r>
              <a:rPr lang="nl-NL" sz="1100" dirty="0">
                <a:solidFill>
                  <a:srgbClr val="464646"/>
                </a:solidFill>
                <a:latin typeface="Core Sans D 35 Regular" panose="020B0503030302020204" pitchFamily="34" charset="0"/>
              </a:rPr>
              <a:t>Hoewel we de CO2-uitstoot van internationale vluchten niet direct kunnen controleren, kunnen we wel inzicht krijgen in de uitstoot van luchtvaartmaatschappijen en hun maatregelen om deze te verminderen. Onze eerste stap is dan ook om deze informatie te verzamelen. Op basis hiervan zullen we een beleid formuleren voor de selectie van luchtvaartmaatschappijen die ofwel de minste uitstoot hebben ofwel een duidelijk plan hebben om hun CO2-uitstoot te verminderen. Ons doel is om midden 2024 een duidelijk gedefinieerd luchtvaartbeleid te hebben.</a:t>
            </a:r>
          </a:p>
          <a:p>
            <a:pPr>
              <a:lnSpc>
                <a:spcPct val="107000"/>
              </a:lnSpc>
              <a:spcAft>
                <a:spcPts val="800"/>
              </a:spcAft>
            </a:pPr>
            <a:r>
              <a:rPr lang="nl-NL" sz="1100" dirty="0">
                <a:solidFill>
                  <a:srgbClr val="464646"/>
                </a:solidFill>
                <a:latin typeface="Core Sans D 55 Bold" panose="020B0803030302020204" pitchFamily="34" charset="0"/>
              </a:rPr>
              <a:t>Hotels op de bestemmingen</a:t>
            </a:r>
            <a:br>
              <a:rPr dirty="0"/>
            </a:br>
            <a:r>
              <a:rPr lang="nl-NL" sz="1100" dirty="0">
                <a:solidFill>
                  <a:srgbClr val="464646"/>
                </a:solidFill>
                <a:latin typeface="Core Sans D 35 Regular" panose="020B0503030302020204" pitchFamily="34" charset="0"/>
              </a:rPr>
              <a:t>Een aantal van onze hotels zijn al betrokken bij onze inzet op het gebied van duurzaamheid en het doel van TourCompass is om dit proces te versnellen. De eerste stap is om een duidelijk beeld te krijgen van hoever elk hotel is gevorderd op het gebied van duurzaamheid en wat hun plannen zijn om hun CO2-uitstoot in de toekomst te verminderen. Met deze kennis kunnen we de voorkeur geven aan samenwerking met de hotels die het verst zijn gevorderd met hun klimaatinspanningen, en kunnen we de andere ondersteunen om hun bedrijf op de meest klimaatvriendelijke manier te runnen. Voor 2024 is het ons doel om de CO2-uitstoot van onze tien populairste hotels in kaart te brengen en te evalueren.</a:t>
            </a:r>
          </a:p>
          <a:p>
            <a:pPr>
              <a:lnSpc>
                <a:spcPct val="107000"/>
              </a:lnSpc>
              <a:spcAft>
                <a:spcPts val="800"/>
              </a:spcAft>
            </a:pPr>
            <a:r>
              <a:rPr lang="nl-NL" sz="1100" dirty="0">
                <a:solidFill>
                  <a:srgbClr val="464646"/>
                </a:solidFill>
                <a:latin typeface="Core Sans D 55 Bold" panose="020B0803030302020204" pitchFamily="34" charset="0"/>
              </a:rPr>
              <a:t>Vervoer op de bestemmingen</a:t>
            </a:r>
            <a:br>
              <a:rPr dirty="0"/>
            </a:br>
            <a:r>
              <a:rPr lang="nl-NL" sz="1100" dirty="0">
                <a:solidFill>
                  <a:srgbClr val="464646"/>
                </a:solidFill>
                <a:latin typeface="Core Sans D 35 Regular" panose="020B0503030302020204" pitchFamily="34" charset="0"/>
              </a:rPr>
              <a:t>We beginnen met het in kaart brengen en plannen van hoe we het aantal en de lengte van de reizen die we maken kunnen verminderen. Vervolgens zullen we een strategie ontwikkelen voor hoe en in welk tempo we kunnen overstappen op voertuigen die gebruik maken van niet-fossiele brandstoffen. Voor 2024 is het ons doel om autoreizen te vervangen door treinreizen op ten minste één van onze tien populairste reizen, en om elektrisch vervoer te implementeren op ten minste één van onze bestemmingen.</a:t>
            </a:r>
          </a:p>
        </p:txBody>
      </p:sp>
      <p:sp>
        <p:nvSpPr>
          <p:cNvPr id="4" name="Tekstfelt 3">
            <a:extLst>
              <a:ext uri="{FF2B5EF4-FFF2-40B4-BE49-F238E27FC236}">
                <a16:creationId xmlns:a16="http://schemas.microsoft.com/office/drawing/2014/main" id="{F741EB6A-A180-B412-EFCC-E927CF38B6ED}"/>
              </a:ext>
            </a:extLst>
          </p:cNvPr>
          <p:cNvSpPr txBox="1"/>
          <p:nvPr/>
        </p:nvSpPr>
        <p:spPr>
          <a:xfrm>
            <a:off x="318365"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KLIMAAT EN MILIEU</a:t>
            </a:r>
          </a:p>
        </p:txBody>
      </p:sp>
      <p:graphicFrame>
        <p:nvGraphicFramePr>
          <p:cNvPr id="2" name="Object 1"/>
          <p:cNvGraphicFramePr>
            <a:graphicFrameLocks noChangeAspect="1"/>
          </p:cNvGraphicFramePr>
          <p:nvPr>
            <p:extLst>
              <p:ext uri="{D42A27DB-BD31-4B8C-83A1-F6EECF244321}">
                <p14:modId xmlns:p14="http://schemas.microsoft.com/office/powerpoint/2010/main" val="4088238529"/>
              </p:ext>
            </p:extLst>
          </p:nvPr>
        </p:nvGraphicFramePr>
        <p:xfrm>
          <a:off x="484188" y="2527300"/>
          <a:ext cx="5370512" cy="825500"/>
        </p:xfrm>
        <a:graphic>
          <a:graphicData uri="http://schemas.openxmlformats.org/presentationml/2006/ole">
            <mc:AlternateContent xmlns:mc="http://schemas.openxmlformats.org/markup-compatibility/2006">
              <mc:Choice xmlns:v="urn:schemas-microsoft-com:vml" Requires="v">
                <p:oleObj name="Document" r:id="rId3" imgW="5099739" imgH="789672" progId="Word.Document.12">
                  <p:embed/>
                </p:oleObj>
              </mc:Choice>
              <mc:Fallback>
                <p:oleObj name="Document" r:id="rId3" imgW="5099739" imgH="789672" progId="Word.Document.12">
                  <p:embed/>
                  <p:pic>
                    <p:nvPicPr>
                      <p:cNvPr id="0" name=""/>
                      <p:cNvPicPr/>
                      <p:nvPr/>
                    </p:nvPicPr>
                    <p:blipFill>
                      <a:blip r:embed="rId4"/>
                      <a:stretch>
                        <a:fillRect/>
                      </a:stretch>
                    </p:blipFill>
                    <p:spPr>
                      <a:xfrm>
                        <a:off x="484188" y="2527300"/>
                        <a:ext cx="5370512" cy="825500"/>
                      </a:xfrm>
                      <a:prstGeom prst="rect">
                        <a:avLst/>
                      </a:prstGeom>
                    </p:spPr>
                  </p:pic>
                </p:oleObj>
              </mc:Fallback>
            </mc:AlternateContent>
          </a:graphicData>
        </a:graphic>
      </p:graphicFrame>
    </p:spTree>
    <p:extLst>
      <p:ext uri="{BB962C8B-B14F-4D97-AF65-F5344CB8AC3E}">
        <p14:creationId xmlns:p14="http://schemas.microsoft.com/office/powerpoint/2010/main" val="190964322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653805" y="1549901"/>
            <a:ext cx="4302780" cy="1092607"/>
          </a:xfrm>
          <a:prstGeom prst="rect">
            <a:avLst/>
          </a:prstGeom>
          <a:noFill/>
        </p:spPr>
        <p:txBody>
          <a:bodyPr wrap="square" rtlCol="0">
            <a:spAutoFit/>
          </a:bodyPr>
          <a:lstStyle/>
          <a:p>
            <a:pPr>
              <a:lnSpc>
                <a:spcPct val="107000"/>
              </a:lnSpc>
              <a:spcAft>
                <a:spcPts val="800"/>
              </a:spcAft>
            </a:pPr>
            <a:r>
              <a:rPr lang="nl-NL" sz="1100" dirty="0">
                <a:solidFill>
                  <a:srgbClr val="464646"/>
                </a:solidFill>
                <a:latin typeface="Core Sans D 35 Regular" panose="020B0503030302020204" pitchFamily="34" charset="0"/>
              </a:rPr>
              <a:t>In een aantal landen in Latijns-Amerika hebben we, samen met onze samenwerkingspartner, de traditionele papieren vouchers afgeschaft. </a:t>
            </a:r>
          </a:p>
          <a:p>
            <a:pPr>
              <a:lnSpc>
                <a:spcPct val="107000"/>
              </a:lnSpc>
              <a:spcAft>
                <a:spcPts val="800"/>
              </a:spcAft>
            </a:pPr>
            <a:r>
              <a:rPr lang="nl-NL" sz="1100" dirty="0">
                <a:solidFill>
                  <a:srgbClr val="464646"/>
                </a:solidFill>
                <a:latin typeface="Core Sans D 35 Regular" panose="020B0503030302020204" pitchFamily="34" charset="0"/>
              </a:rPr>
              <a:t>In plaats daarvan krijgen onze reizigers bij aankomst in deze landen een QR-code, die ze moeten scannen om toegang te krijgen tot al hun lokale vouchers, hun reisplan en informatie over de landen.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653805" y="932168"/>
            <a:ext cx="4612462" cy="646331"/>
          </a:xfrm>
          <a:prstGeom prst="rect">
            <a:avLst/>
          </a:prstGeom>
          <a:noFill/>
        </p:spPr>
        <p:txBody>
          <a:bodyPr wrap="square" rtlCol="0">
            <a:spAutoFit/>
          </a:bodyPr>
          <a:lstStyle/>
          <a:p>
            <a:r>
              <a:rPr lang="nl-NL" sz="1800" dirty="0">
                <a:solidFill>
                  <a:srgbClr val="FF6700"/>
                </a:solidFill>
                <a:effectLst/>
                <a:latin typeface="Core Sans D 55 Bold" panose="020B0803030302020204" pitchFamily="34" charset="0"/>
              </a:rPr>
              <a:t>Papierloze</a:t>
            </a:r>
            <a:r>
              <a:rPr lang="nl-NL"/>
              <a:t> </a:t>
            </a:r>
            <a:r>
              <a:rPr lang="nl-NL" sz="1800" dirty="0">
                <a:solidFill>
                  <a:srgbClr val="FF6700"/>
                </a:solidFill>
                <a:effectLst/>
                <a:latin typeface="Core Sans D 55 Bold" panose="020B0803030302020204" pitchFamily="34" charset="0"/>
              </a:rPr>
              <a:t>vouchers</a:t>
            </a:r>
            <a:r>
              <a:rPr lang="nl-NL"/>
              <a:t> </a:t>
            </a:r>
            <a:r>
              <a:rPr lang="nl-NL" sz="1800" dirty="0">
                <a:solidFill>
                  <a:srgbClr val="FF6700"/>
                </a:solidFill>
                <a:effectLst/>
                <a:latin typeface="Core Sans D 55 Bold" panose="020B0803030302020204" pitchFamily="34" charset="0"/>
              </a:rPr>
              <a:t>in Peru, Ecuador &amp; Colombia</a:t>
            </a:r>
            <a:endParaRPr lang="nl-NL" sz="1800" dirty="0">
              <a:solidFill>
                <a:srgbClr val="FF6700"/>
              </a:solidFill>
              <a:latin typeface="Core Sans D 55 Bold" panose="020B0803030302020204" pitchFamily="34" charset="0"/>
            </a:endParaRP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p:txBody>
          <a:bodyPr/>
          <a:lstStyle/>
          <a:p>
            <a:fld id="{F64D9711-E2F1-4010-9E5D-6605457BFF7B}" type="slidenum">
              <a:rPr lang="da-DK" smtClean="0"/>
              <a:t>9</a:t>
            </a:fld>
            <a:endParaRPr lang="nl-NL" dirty="0"/>
          </a:p>
        </p:txBody>
      </p:sp>
      <p:sp>
        <p:nvSpPr>
          <p:cNvPr id="2" name="Tekstfelt 1">
            <a:extLst>
              <a:ext uri="{FF2B5EF4-FFF2-40B4-BE49-F238E27FC236}">
                <a16:creationId xmlns:a16="http://schemas.microsoft.com/office/drawing/2014/main" id="{3700D99D-E7B2-CCD0-A469-EE82BAC37938}"/>
              </a:ext>
            </a:extLst>
          </p:cNvPr>
          <p:cNvSpPr txBox="1"/>
          <p:nvPr/>
        </p:nvSpPr>
        <p:spPr>
          <a:xfrm>
            <a:off x="6853037" y="4916268"/>
            <a:ext cx="4469966" cy="808876"/>
          </a:xfrm>
          <a:prstGeom prst="rect">
            <a:avLst/>
          </a:prstGeom>
          <a:noFill/>
        </p:spPr>
        <p:txBody>
          <a:bodyPr wrap="square" rtlCol="0">
            <a:spAutoFit/>
          </a:bodyPr>
          <a:lstStyle/>
          <a:p>
            <a:pPr>
              <a:lnSpc>
                <a:spcPct val="107000"/>
              </a:lnSpc>
              <a:spcAft>
                <a:spcPts val="800"/>
              </a:spcAft>
            </a:pPr>
            <a:r>
              <a:rPr lang="nl-NL" sz="1100" dirty="0">
                <a:solidFill>
                  <a:srgbClr val="464646"/>
                </a:solidFill>
                <a:latin typeface="Core Sans D 35 Regular" panose="020B0503030302020204" pitchFamily="34" charset="0"/>
              </a:rPr>
              <a:t>Op 1 december 2023 zijn we op ons Deense kantoor overgestapt op groene stroom. Dit betekent dat 100% van onze stroom nu afkomstig is van duurzame energiebronnen. Onze totale CO2-uitstoot door elektriciteitsverbruik zal in 2024 daarom ongeveer 90% lager zijn dan ons referentiejaar 2019.</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felt 3">
            <a:extLst>
              <a:ext uri="{FF2B5EF4-FFF2-40B4-BE49-F238E27FC236}">
                <a16:creationId xmlns:a16="http://schemas.microsoft.com/office/drawing/2014/main" id="{23FB5211-8C1B-669C-4743-16B4D9346383}"/>
              </a:ext>
            </a:extLst>
          </p:cNvPr>
          <p:cNvSpPr txBox="1"/>
          <p:nvPr/>
        </p:nvSpPr>
        <p:spPr>
          <a:xfrm>
            <a:off x="6853037" y="4367927"/>
            <a:ext cx="6360720" cy="375552"/>
          </a:xfrm>
          <a:prstGeom prst="rect">
            <a:avLst/>
          </a:prstGeom>
          <a:noFill/>
        </p:spPr>
        <p:txBody>
          <a:bodyPr wrap="square" rtlCol="0">
            <a:spAutoFit/>
          </a:bodyPr>
          <a:lstStyle/>
          <a:p>
            <a:r>
              <a:rPr lang="nl-NL" sz="1800" dirty="0">
                <a:solidFill>
                  <a:srgbClr val="00C8FF"/>
                </a:solidFill>
                <a:effectLst/>
                <a:latin typeface="Core Sans D 55 Bold" panose="020B0803030302020204" pitchFamily="34" charset="0"/>
              </a:rPr>
              <a:t>Groene stroom</a:t>
            </a:r>
            <a:endParaRPr lang="nl-NL" sz="1800" dirty="0">
              <a:solidFill>
                <a:srgbClr val="00C8FF"/>
              </a:solidFill>
              <a:latin typeface="Core Sans D 55 Bold" panose="020B0803030302020204" pitchFamily="34" charset="0"/>
            </a:endParaRPr>
          </a:p>
        </p:txBody>
      </p:sp>
      <p:sp>
        <p:nvSpPr>
          <p:cNvPr id="11" name="Rektangel 10">
            <a:extLst>
              <a:ext uri="{FF2B5EF4-FFF2-40B4-BE49-F238E27FC236}">
                <a16:creationId xmlns:a16="http://schemas.microsoft.com/office/drawing/2014/main" id="{B58CFAF5-7B4A-EF25-5735-4D5BEDC75BA9}"/>
              </a:ext>
            </a:extLst>
          </p:cNvPr>
          <p:cNvSpPr/>
          <p:nvPr/>
        </p:nvSpPr>
        <p:spPr>
          <a:xfrm>
            <a:off x="0" y="3442078"/>
            <a:ext cx="6072750" cy="34159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28DF0229-2F5C-F1BB-D15A-1A6A854EBF2C}"/>
              </a:ext>
            </a:extLst>
          </p:cNvPr>
          <p:cNvSpPr/>
          <p:nvPr/>
        </p:nvSpPr>
        <p:spPr>
          <a:xfrm>
            <a:off x="6072750" y="0"/>
            <a:ext cx="6119250" cy="34420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B0D22C7C-CCC0-2CC8-E9E6-63CABA3CEB6A}"/>
              </a:ext>
            </a:extLst>
          </p:cNvPr>
          <p:cNvSpPr txBox="1"/>
          <p:nvPr/>
        </p:nvSpPr>
        <p:spPr>
          <a:xfrm>
            <a:off x="318365" y="152962"/>
            <a:ext cx="4239493" cy="261610"/>
          </a:xfrm>
          <a:prstGeom prst="rect">
            <a:avLst/>
          </a:prstGeom>
          <a:noFill/>
        </p:spPr>
        <p:txBody>
          <a:bodyPr wrap="square" rtlCol="0">
            <a:spAutoFit/>
          </a:bodyPr>
          <a:lstStyle/>
          <a:p>
            <a:r>
              <a:rPr lang="nl-NL" sz="1100" dirty="0">
                <a:solidFill>
                  <a:srgbClr val="766972"/>
                </a:solidFill>
                <a:latin typeface="Core Sans D 35 Regular" panose="020B0503030302020204" pitchFamily="34" charset="0"/>
              </a:rPr>
              <a:t>KLIMAAT EN MILIEU</a:t>
            </a:r>
          </a:p>
        </p:txBody>
      </p:sp>
    </p:spTree>
    <p:extLst>
      <p:ext uri="{BB962C8B-B14F-4D97-AF65-F5344CB8AC3E}">
        <p14:creationId xmlns:p14="http://schemas.microsoft.com/office/powerpoint/2010/main" val="247305173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71efc3-d190-4bdf-9302-c5a2ec4f675c" xsi:nil="true"/>
    <lcf76f155ced4ddcb4097134ff3c332f xmlns="19afaa2d-d0bf-4c30-8f5b-a3c4aa79fb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65BC9BCD39A44ABA634B958859C04" ma:contentTypeVersion="17" ma:contentTypeDescription="Create a new document." ma:contentTypeScope="" ma:versionID="1bdd3b4cdccf45a52f49ce36402445f0">
  <xsd:schema xmlns:xsd="http://www.w3.org/2001/XMLSchema" xmlns:xs="http://www.w3.org/2001/XMLSchema" xmlns:p="http://schemas.microsoft.com/office/2006/metadata/properties" xmlns:ns2="19afaa2d-d0bf-4c30-8f5b-a3c4aa79fbdc" xmlns:ns3="8871efc3-d190-4bdf-9302-c5a2ec4f675c" targetNamespace="http://schemas.microsoft.com/office/2006/metadata/properties" ma:root="true" ma:fieldsID="847090d0bdd2a05f9861492836f93c8e" ns2:_="" ns3:_="">
    <xsd:import namespace="19afaa2d-d0bf-4c30-8f5b-a3c4aa79fbdc"/>
    <xsd:import namespace="8871efc3-d190-4bdf-9302-c5a2ec4f6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aa2d-d0bf-4c30-8f5b-a3c4aa79f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7c007fe-9be9-4303-b2a7-ed227f8eadc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71efc3-d190-4bdf-9302-c5a2ec4f675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cde68e-6c79-467f-9a45-d5c5d6833c5f}" ma:internalName="TaxCatchAll" ma:showField="CatchAllData" ma:web="8871efc3-d190-4bdf-9302-c5a2ec4f67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200EC9-7027-4048-8E70-46FC57DFCF95}">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8871efc3-d190-4bdf-9302-c5a2ec4f675c"/>
    <ds:schemaRef ds:uri="19afaa2d-d0bf-4c30-8f5b-a3c4aa79fbdc"/>
    <ds:schemaRef ds:uri="http://purl.org/dc/dcmitype/"/>
  </ds:schemaRefs>
</ds:datastoreItem>
</file>

<file path=customXml/itemProps2.xml><?xml version="1.0" encoding="utf-8"?>
<ds:datastoreItem xmlns:ds="http://schemas.openxmlformats.org/officeDocument/2006/customXml" ds:itemID="{63C383CA-A664-4E5E-9461-94993F314635}">
  <ds:schemaRefs>
    <ds:schemaRef ds:uri="http://schemas.microsoft.com/sharepoint/v3/contenttype/forms"/>
  </ds:schemaRefs>
</ds:datastoreItem>
</file>

<file path=customXml/itemProps3.xml><?xml version="1.0" encoding="utf-8"?>
<ds:datastoreItem xmlns:ds="http://schemas.openxmlformats.org/officeDocument/2006/customXml" ds:itemID="{70578360-41BB-479A-A44B-F2BE6407F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faa2d-d0bf-4c30-8f5b-a3c4aa79fbdc"/>
    <ds:schemaRef ds:uri="8871efc3-d190-4bdf-9302-c5a2ec4f6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2348</TotalTime>
  <Words>4767</Words>
  <Application>Microsoft Office PowerPoint</Application>
  <PresentationFormat>Widescreen</PresentationFormat>
  <Paragraphs>246</Paragraphs>
  <Slides>20</Slides>
  <Notes>10</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20</vt:i4>
      </vt:variant>
    </vt:vector>
  </HeadingPairs>
  <TitlesOfParts>
    <vt:vector size="29" baseType="lpstr">
      <vt:lpstr>Arial</vt:lpstr>
      <vt:lpstr>Calibri</vt:lpstr>
      <vt:lpstr>Calibri Light</vt:lpstr>
      <vt:lpstr>Core Sans D 35 Regular</vt:lpstr>
      <vt:lpstr>Core Sans D 55 Bold</vt:lpstr>
      <vt:lpstr>Open Sans</vt:lpstr>
      <vt:lpstr>Symbol</vt:lpstr>
      <vt:lpstr>Office-tema</vt:lpstr>
      <vt:lpstr>Document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Dino Karalic</dc:creator>
  <cp:lastModifiedBy>Christina Hartman Hansen</cp:lastModifiedBy>
  <cp:revision>32</cp:revision>
  <cp:lastPrinted>2022-11-08T10:34:46Z</cp:lastPrinted>
  <dcterms:created xsi:type="dcterms:W3CDTF">2022-10-05T18:31:03Z</dcterms:created>
  <dcterms:modified xsi:type="dcterms:W3CDTF">2024-04-08T07:12:36Z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0x0101000B565BC9BCD39A44ABA634B958859C04</vt:lpwstr>
  </property>
  <property fmtid="{D5CDD505-2E9C-101B-9397-08002B2CF9AE}" pid="3" name="MediaServiceImageTags">
    <vt:lpwstr/>
  </property>
</Properties>
</file>